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3.svg" ContentType="image/svg+xml"/>
  <Override PartName="/ppt/media/image15.svg" ContentType="image/svg+xml"/>
  <Override PartName="/ppt/media/image17.svg" ContentType="image/svg+xml"/>
  <Override PartName="/ppt/media/image21.svg" ContentType="image/svg+xml"/>
  <Override PartName="/ppt/media/image23.svg" ContentType="image/svg+xml"/>
  <Override PartName="/ppt/media/image3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 id="2147483656" r:id="rId4"/>
    <p:sldMasterId id="2147483661" r:id="rId5"/>
    <p:sldMasterId id="2147483666" r:id="rId6"/>
    <p:sldMasterId id="2147483671" r:id="rId7"/>
    <p:sldMasterId id="2147483676" r:id="rId8"/>
    <p:sldMasterId id="2147483681" r:id="rId9"/>
    <p:sldMasterId id="2147483686" r:id="rId10"/>
    <p:sldMasterId id="2147483691" r:id="rId11"/>
    <p:sldMasterId id="2147483696" r:id="rId12"/>
    <p:sldMasterId id="2147483701" r:id="rId13"/>
    <p:sldMasterId id="2147483706" r:id="rId14"/>
    <p:sldMasterId id="2147483711" r:id="rId15"/>
    <p:sldMasterId id="2147483716" r:id="rId16"/>
    <p:sldMasterId id="2147483721" r:id="rId17"/>
    <p:sldMasterId id="2147483726" r:id="rId18"/>
    <p:sldMasterId id="2147483731" r:id="rId19"/>
    <p:sldMasterId id="2147483736" r:id="rId20"/>
    <p:sldMasterId id="2147483741" r:id="rId21"/>
    <p:sldMasterId id="2147483746" r:id="rId22"/>
    <p:sldMasterId id="2147483751" r:id="rId23"/>
    <p:sldMasterId id="2147483756" r:id="rId24"/>
    <p:sldMasterId id="2147483761" r:id="rId25"/>
    <p:sldMasterId id="2147483765" r:id="rId26"/>
    <p:sldMasterId id="2147483769" r:id="rId27"/>
    <p:sldMasterId id="2147483773" r:id="rId28"/>
    <p:sldMasterId id="2147483777" r:id="rId29"/>
    <p:sldMasterId id="2147483781" r:id="rId30"/>
    <p:sldMasterId id="2147483785" r:id="rId31"/>
    <p:sldMasterId id="2147483789" r:id="rId32"/>
    <p:sldMasterId id="2147483793" r:id="rId33"/>
    <p:sldMasterId id="2147483797" r:id="rId34"/>
    <p:sldMasterId id="2147483801" r:id="rId35"/>
    <p:sldMasterId id="2147483805" r:id="rId36"/>
    <p:sldMasterId id="2147483810" r:id="rId37"/>
    <p:sldMasterId id="2147483815" r:id="rId38"/>
    <p:sldMasterId id="2147483820" r:id="rId39"/>
    <p:sldMasterId id="2147483825" r:id="rId40"/>
    <p:sldMasterId id="2147483830" r:id="rId41"/>
    <p:sldMasterId id="2147483835" r:id="rId42"/>
  </p:sldMasterIdLst>
  <p:notesMasterIdLst>
    <p:notesMasterId r:id="rId44"/>
  </p:notesMasterIdLst>
  <p:sldIdLst>
    <p:sldId id="256" r:id="rId43"/>
    <p:sldId id="257" r:id="rId45"/>
    <p:sldId id="258" r:id="rId46"/>
    <p:sldId id="294" r:id="rId47"/>
    <p:sldId id="307" r:id="rId48"/>
    <p:sldId id="310" r:id="rId49"/>
    <p:sldId id="313" r:id="rId50"/>
    <p:sldId id="296" r:id="rId51"/>
    <p:sldId id="312" r:id="rId52"/>
    <p:sldId id="297" r:id="rId53"/>
    <p:sldId id="298" r:id="rId54"/>
    <p:sldId id="315" r:id="rId55"/>
    <p:sldId id="300" r:id="rId56"/>
    <p:sldId id="317" r:id="rId57"/>
    <p:sldId id="301" r:id="rId58"/>
    <p:sldId id="320" r:id="rId59"/>
    <p:sldId id="289"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3" r:id="rId90"/>
    <p:sldId id="354" r:id="rId91"/>
    <p:sldId id="355" r:id="rId92"/>
    <p:sldId id="356" r:id="rId93"/>
    <p:sldId id="357" r:id="rId94"/>
    <p:sldId id="358" r:id="rId95"/>
    <p:sldId id="359" r:id="rId96"/>
    <p:sldId id="360" r:id="rId97"/>
    <p:sldId id="361" r:id="rId98"/>
    <p:sldId id="362" r:id="rId99"/>
  </p:sldIdLst>
  <p:sldSz cx="9144000" cy="5143500" type="screen16x9"/>
  <p:notesSz cx="6858000" cy="9144000"/>
  <p:custDataLst>
    <p:tags r:id="rId10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06"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y c" initials="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F3D1F"/>
    <a:srgbClr val="A66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6" autoAdjust="0"/>
    <p:restoredTop sz="94660"/>
  </p:normalViewPr>
  <p:slideViewPr>
    <p:cSldViewPr showGuides="1">
      <p:cViewPr varScale="1">
        <p:scale>
          <a:sx n="162" d="100"/>
          <a:sy n="162" d="100"/>
        </p:scale>
        <p:origin x="150" y="138"/>
      </p:cViewPr>
      <p:guideLst>
        <p:guide orient="horz" pos="1506"/>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56.xml"/><Relationship Id="rId98" Type="http://schemas.openxmlformats.org/officeDocument/2006/relationships/slide" Target="slides/slide55.xml"/><Relationship Id="rId97" Type="http://schemas.openxmlformats.org/officeDocument/2006/relationships/slide" Target="slides/slide54.xml"/><Relationship Id="rId96" Type="http://schemas.openxmlformats.org/officeDocument/2006/relationships/slide" Target="slides/slide53.xml"/><Relationship Id="rId95" Type="http://schemas.openxmlformats.org/officeDocument/2006/relationships/slide" Target="slides/slide52.xml"/><Relationship Id="rId94" Type="http://schemas.openxmlformats.org/officeDocument/2006/relationships/slide" Target="slides/slide51.xml"/><Relationship Id="rId93" Type="http://schemas.openxmlformats.org/officeDocument/2006/relationships/slide" Target="slides/slide50.xml"/><Relationship Id="rId92" Type="http://schemas.openxmlformats.org/officeDocument/2006/relationships/slide" Target="slides/slide49.xml"/><Relationship Id="rId91" Type="http://schemas.openxmlformats.org/officeDocument/2006/relationships/slide" Target="slides/slide48.xml"/><Relationship Id="rId90" Type="http://schemas.openxmlformats.org/officeDocument/2006/relationships/slide" Target="slides/slide47.xml"/><Relationship Id="rId9" Type="http://schemas.openxmlformats.org/officeDocument/2006/relationships/slideMaster" Target="slideMasters/slideMaster8.xml"/><Relationship Id="rId89" Type="http://schemas.openxmlformats.org/officeDocument/2006/relationships/slide" Target="slides/slide46.xml"/><Relationship Id="rId88" Type="http://schemas.openxmlformats.org/officeDocument/2006/relationships/slide" Target="slides/slide45.xml"/><Relationship Id="rId87" Type="http://schemas.openxmlformats.org/officeDocument/2006/relationships/slide" Target="slides/slide44.xml"/><Relationship Id="rId86" Type="http://schemas.openxmlformats.org/officeDocument/2006/relationships/slide" Target="slides/slide43.xml"/><Relationship Id="rId85" Type="http://schemas.openxmlformats.org/officeDocument/2006/relationships/slide" Target="slides/slide42.xml"/><Relationship Id="rId84" Type="http://schemas.openxmlformats.org/officeDocument/2006/relationships/slide" Target="slides/slide41.xml"/><Relationship Id="rId83" Type="http://schemas.openxmlformats.org/officeDocument/2006/relationships/slide" Target="slides/slide40.xml"/><Relationship Id="rId82" Type="http://schemas.openxmlformats.org/officeDocument/2006/relationships/slide" Target="slides/slide39.xml"/><Relationship Id="rId81" Type="http://schemas.openxmlformats.org/officeDocument/2006/relationships/slide" Target="slides/slide38.xml"/><Relationship Id="rId80" Type="http://schemas.openxmlformats.org/officeDocument/2006/relationships/slide" Target="slides/slide37.xml"/><Relationship Id="rId8" Type="http://schemas.openxmlformats.org/officeDocument/2006/relationships/slideMaster" Target="slideMasters/slideMaster7.xml"/><Relationship Id="rId79" Type="http://schemas.openxmlformats.org/officeDocument/2006/relationships/slide" Target="slides/slide36.xml"/><Relationship Id="rId78" Type="http://schemas.openxmlformats.org/officeDocument/2006/relationships/slide" Target="slides/slide35.xml"/><Relationship Id="rId77" Type="http://schemas.openxmlformats.org/officeDocument/2006/relationships/slide" Target="slides/slide34.xml"/><Relationship Id="rId76" Type="http://schemas.openxmlformats.org/officeDocument/2006/relationships/slide" Target="slides/slide33.xml"/><Relationship Id="rId75" Type="http://schemas.openxmlformats.org/officeDocument/2006/relationships/slide" Target="slides/slide32.xml"/><Relationship Id="rId74" Type="http://schemas.openxmlformats.org/officeDocument/2006/relationships/slide" Target="slides/slide31.xml"/><Relationship Id="rId73" Type="http://schemas.openxmlformats.org/officeDocument/2006/relationships/slide" Target="slides/slide30.xml"/><Relationship Id="rId72" Type="http://schemas.openxmlformats.org/officeDocument/2006/relationships/slide" Target="slides/slide29.xml"/><Relationship Id="rId71" Type="http://schemas.openxmlformats.org/officeDocument/2006/relationships/slide" Target="slides/slide28.xml"/><Relationship Id="rId70" Type="http://schemas.openxmlformats.org/officeDocument/2006/relationships/slide" Target="slides/slide27.xml"/><Relationship Id="rId7" Type="http://schemas.openxmlformats.org/officeDocument/2006/relationships/slideMaster" Target="slideMasters/slideMaster6.xml"/><Relationship Id="rId69" Type="http://schemas.openxmlformats.org/officeDocument/2006/relationships/slide" Target="slides/slide26.xml"/><Relationship Id="rId68" Type="http://schemas.openxmlformats.org/officeDocument/2006/relationships/slide" Target="slides/slide25.xml"/><Relationship Id="rId67" Type="http://schemas.openxmlformats.org/officeDocument/2006/relationships/slide" Target="slides/slide24.xml"/><Relationship Id="rId66" Type="http://schemas.openxmlformats.org/officeDocument/2006/relationships/slide" Target="slides/slide23.xml"/><Relationship Id="rId65" Type="http://schemas.openxmlformats.org/officeDocument/2006/relationships/slide" Target="slides/slide22.xml"/><Relationship Id="rId64" Type="http://schemas.openxmlformats.org/officeDocument/2006/relationships/slide" Target="slides/slide21.xml"/><Relationship Id="rId63" Type="http://schemas.openxmlformats.org/officeDocument/2006/relationships/slide" Target="slides/slide20.xml"/><Relationship Id="rId62" Type="http://schemas.openxmlformats.org/officeDocument/2006/relationships/slide" Target="slides/slide19.xml"/><Relationship Id="rId61" Type="http://schemas.openxmlformats.org/officeDocument/2006/relationships/slide" Target="slides/slide18.xml"/><Relationship Id="rId60" Type="http://schemas.openxmlformats.org/officeDocument/2006/relationships/slide" Target="slides/slide17.xml"/><Relationship Id="rId6" Type="http://schemas.openxmlformats.org/officeDocument/2006/relationships/slideMaster" Target="slideMasters/slideMaster5.xml"/><Relationship Id="rId59" Type="http://schemas.openxmlformats.org/officeDocument/2006/relationships/slide" Target="slides/slide16.xml"/><Relationship Id="rId58" Type="http://schemas.openxmlformats.org/officeDocument/2006/relationships/slide" Target="slides/slide15.xml"/><Relationship Id="rId57" Type="http://schemas.openxmlformats.org/officeDocument/2006/relationships/slide" Target="slides/slide14.xml"/><Relationship Id="rId56" Type="http://schemas.openxmlformats.org/officeDocument/2006/relationships/slide" Target="slides/slide13.xml"/><Relationship Id="rId55" Type="http://schemas.openxmlformats.org/officeDocument/2006/relationships/slide" Target="slides/slide12.xml"/><Relationship Id="rId54" Type="http://schemas.openxmlformats.org/officeDocument/2006/relationships/slide" Target="slides/slide11.xml"/><Relationship Id="rId53" Type="http://schemas.openxmlformats.org/officeDocument/2006/relationships/slide" Target="slides/slide10.xml"/><Relationship Id="rId52" Type="http://schemas.openxmlformats.org/officeDocument/2006/relationships/slide" Target="slides/slide9.xml"/><Relationship Id="rId51" Type="http://schemas.openxmlformats.org/officeDocument/2006/relationships/slide" Target="slides/slide8.xml"/><Relationship Id="rId50" Type="http://schemas.openxmlformats.org/officeDocument/2006/relationships/slide" Target="slides/slide7.xml"/><Relationship Id="rId5" Type="http://schemas.openxmlformats.org/officeDocument/2006/relationships/slideMaster" Target="slideMasters/slideMaster4.xml"/><Relationship Id="rId49" Type="http://schemas.openxmlformats.org/officeDocument/2006/relationships/slide" Target="slides/slide6.xml"/><Relationship Id="rId48" Type="http://schemas.openxmlformats.org/officeDocument/2006/relationships/slide" Target="slides/slide5.xml"/><Relationship Id="rId47" Type="http://schemas.openxmlformats.org/officeDocument/2006/relationships/slide" Target="slides/slide4.xml"/><Relationship Id="rId46" Type="http://schemas.openxmlformats.org/officeDocument/2006/relationships/slide" Target="slides/slide3.xml"/><Relationship Id="rId45" Type="http://schemas.openxmlformats.org/officeDocument/2006/relationships/slide" Target="slides/slide2.xml"/><Relationship Id="rId44" Type="http://schemas.openxmlformats.org/officeDocument/2006/relationships/notesMaster" Target="notesMasters/notesMaster1.xml"/><Relationship Id="rId43" Type="http://schemas.openxmlformats.org/officeDocument/2006/relationships/slide" Target="slides/slide1.xml"/><Relationship Id="rId42" Type="http://schemas.openxmlformats.org/officeDocument/2006/relationships/slideMaster" Target="slideMasters/slideMaster4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4" Type="http://schemas.openxmlformats.org/officeDocument/2006/relationships/tags" Target="tags/tag293.xml"/><Relationship Id="rId103" Type="http://schemas.openxmlformats.org/officeDocument/2006/relationships/commentAuthors" Target="commentAuthors.xml"/><Relationship Id="rId102" Type="http://schemas.openxmlformats.org/officeDocument/2006/relationships/tableStyles" Target="tableStyles.xml"/><Relationship Id="rId101" Type="http://schemas.openxmlformats.org/officeDocument/2006/relationships/viewProps" Target="viewProps.xml"/><Relationship Id="rId100" Type="http://schemas.openxmlformats.org/officeDocument/2006/relationships/presProps" Target="presProps.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CA836B-E019-4F85-BD59-1999BAD89CB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0AA08A-BBEF-4BDD-B406-08A15E9DBB3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101.xml.rels><?xml version="1.0" encoding="UTF-8" standalone="yes"?>
<Relationships xmlns="http://schemas.openxmlformats.org/package/2006/relationships"><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slideMaster" Target="../slideMasters/slideMaster27.xml"/></Relationships>
</file>

<file path=ppt/slideLayouts/_rels/slideLayout102.xml.rels><?xml version="1.0" encoding="UTF-8" standalone="yes"?>
<Relationships xmlns="http://schemas.openxmlformats.org/package/2006/relationships"><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104.xml.rels><?xml version="1.0" encoding="UTF-8" standalone="yes"?>
<Relationships xmlns="http://schemas.openxmlformats.org/package/2006/relationships"><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28.xml"/></Relationships>
</file>

<file path=ppt/slideLayouts/_rels/slideLayout105.xml.rels><?xml version="1.0" encoding="UTF-8" standalone="yes"?>
<Relationships xmlns="http://schemas.openxmlformats.org/package/2006/relationships"><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107.xml.rels><?xml version="1.0" encoding="UTF-8" standalone="yes"?>
<Relationships xmlns="http://schemas.openxmlformats.org/package/2006/relationships"><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29.xml"/></Relationships>
</file>

<file path=ppt/slideLayouts/_rels/slideLayout108.xml.rels><?xml version="1.0" encoding="UTF-8" standalone="yes"?>
<Relationships xmlns="http://schemas.openxmlformats.org/package/2006/relationships"><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29.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0.xml.rels><?xml version="1.0" encoding="UTF-8" standalone="yes"?>
<Relationships xmlns="http://schemas.openxmlformats.org/package/2006/relationships"><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30.xml"/></Relationships>
</file>

<file path=ppt/slideLayouts/_rels/slideLayout111.xml.rels><?xml version="1.0" encoding="UTF-8" standalone="yes"?>
<Relationships xmlns="http://schemas.openxmlformats.org/package/2006/relationships"><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30.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113.xml.rels><?xml version="1.0" encoding="UTF-8" standalone="yes"?>
<Relationships xmlns="http://schemas.openxmlformats.org/package/2006/relationships"><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31.xml"/></Relationships>
</file>

<file path=ppt/slideLayouts/_rels/slideLayout114.xml.rels><?xml version="1.0" encoding="UTF-8" standalone="yes"?>
<Relationships xmlns="http://schemas.openxmlformats.org/package/2006/relationships"><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3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116.xml.rels><?xml version="1.0" encoding="UTF-8" standalone="yes"?>
<Relationships xmlns="http://schemas.openxmlformats.org/package/2006/relationships"><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32.xml"/></Relationships>
</file>

<file path=ppt/slideLayouts/_rels/slideLayout117.xml.rels><?xml version="1.0" encoding="UTF-8" standalone="yes"?>
<Relationships xmlns="http://schemas.openxmlformats.org/package/2006/relationships"><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slideMaster" Target="../slideMasters/slideMaster3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119.xml.rels><?xml version="1.0" encoding="UTF-8" standalone="yes"?>
<Relationships xmlns="http://schemas.openxmlformats.org/package/2006/relationships"><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3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0.xml.rels><?xml version="1.0" encoding="UTF-8" standalone="yes"?>
<Relationships xmlns="http://schemas.openxmlformats.org/package/2006/relationships"><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slideMaster" Target="../slideMasters/slideMaster3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122.xml.rels><?xml version="1.0" encoding="UTF-8" standalone="yes"?>
<Relationships xmlns="http://schemas.openxmlformats.org/package/2006/relationships"><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slideMaster" Target="../slideMasters/slideMaster34.xml"/></Relationships>
</file>

<file path=ppt/slideLayouts/_rels/slideLayout123.xml.rels><?xml version="1.0" encoding="UTF-8" standalone="yes"?>
<Relationships xmlns="http://schemas.openxmlformats.org/package/2006/relationships"><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slideMaster" Target="../slideMasters/slideMaster3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9.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0.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92.xml.rels><?xml version="1.0" encoding="UTF-8" standalone="yes"?>
<Relationships xmlns="http://schemas.openxmlformats.org/package/2006/relationships"><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24.xml"/></Relationships>
</file>

<file path=ppt/slideLayouts/_rels/slideLayout93.xml.rels><?xml version="1.0" encoding="UTF-8" standalone="yes"?>
<Relationships xmlns="http://schemas.openxmlformats.org/package/2006/relationships"><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slideMaster" Target="../slideMasters/slideMaster2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95.xml.rels><?xml version="1.0" encoding="UTF-8" standalone="yes"?>
<Relationships xmlns="http://schemas.openxmlformats.org/package/2006/relationships"><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25.xml"/></Relationships>
</file>

<file path=ppt/slideLayouts/_rels/slideLayout96.xml.rels><?xml version="1.0" encoding="UTF-8" standalone="yes"?>
<Relationships xmlns="http://schemas.openxmlformats.org/package/2006/relationships"><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98.xml.rels><?xml version="1.0" encoding="UTF-8" standalone="yes"?>
<Relationships xmlns="http://schemas.openxmlformats.org/package/2006/relationships"><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26.xml"/></Relationships>
</file>

<file path=ppt/slideLayouts/_rels/slideLayout99.xml.rels><?xml version="1.0" encoding="UTF-8" standalone="yes"?>
<Relationships xmlns="http://schemas.openxmlformats.org/package/2006/relationships"><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slideMaster" Target="../slideMasters/slideMaster2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lgn="ctr">
              <a:defRPr sz="2400">
                <a:solidFill>
                  <a:schemeClr val="tx1"/>
                </a:solidFill>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wrap="square">
            <a:normAutofit/>
          </a:bodyPr>
          <a:lstStyle/>
          <a:p>
            <a:fld id="{49AE70B2-8BF9-45C0-BB95-33D1B9D3A854}" type="slidenum">
              <a:rPr lang="zh-CN" altLang="en-US" smtClean="0"/>
            </a:fld>
            <a:endParaRPr lang="zh-CN" altLang="en-US"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lgn="ctr">
              <a:defRPr sz="2400">
                <a:solidFill>
                  <a:schemeClr val="tx1"/>
                </a:solidFill>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wrap="square">
            <a:normAutofit/>
          </a:bodyPr>
          <a:lstStyle/>
          <a:p>
            <a:fld id="{49AE70B2-8BF9-45C0-BB95-33D1B9D3A854}" type="slidenum">
              <a:rPr lang="zh-CN" altLang="en-US" smtClean="0"/>
            </a:fld>
            <a:endParaRPr lang="zh-CN" alt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lgn="ctr">
              <a:defRPr sz="2400">
                <a:solidFill>
                  <a:schemeClr val="tx1"/>
                </a:solidFill>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wrap="square">
            <a:normAutofit/>
          </a:bodyPr>
          <a:lstStyle/>
          <a:p>
            <a:fld id="{49AE70B2-8BF9-45C0-BB95-33D1B9D3A854}" type="slidenum">
              <a:rPr lang="zh-CN" altLang="en-US" smtClean="0"/>
            </a:fld>
            <a:endParaRPr lang="zh-CN" alt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lgn="ctr">
              <a:defRPr sz="2400">
                <a:solidFill>
                  <a:schemeClr val="tx1"/>
                </a:solidFill>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wrap="square">
            <a:normAutofit/>
          </a:bodyPr>
          <a:lstStyle/>
          <a:p>
            <a:fld id="{49AE70B2-8BF9-45C0-BB95-33D1B9D3A854}" type="slidenum">
              <a:rPr lang="zh-CN" altLang="en-US" smtClean="0"/>
            </a:fld>
            <a:endParaRPr lang="zh-CN" alt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lgn="ctr">
              <a:defRPr sz="2400">
                <a:solidFill>
                  <a:schemeClr val="tx1"/>
                </a:solidFill>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wrap="square">
            <a:normAutofit/>
          </a:bodyPr>
          <a:lstStyle/>
          <a:p>
            <a:fld id="{49AE70B2-8BF9-45C0-BB95-33D1B9D3A854}" type="slidenum">
              <a:rPr lang="zh-CN" altLang="en-US" smtClean="0"/>
            </a:fld>
            <a:endParaRPr lang="zh-CN" alt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lgn="ctr">
              <a:defRPr sz="2400">
                <a:solidFill>
                  <a:schemeClr val="tx1"/>
                </a:solidFill>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wrap="square">
            <a:normAutofit/>
          </a:bodyPr>
          <a:lstStyle/>
          <a:p>
            <a:fld id="{49AE70B2-8BF9-45C0-BB95-33D1B9D3A854}" type="slidenum">
              <a:rPr lang="zh-CN" altLang="en-US" smtClean="0"/>
            </a:fld>
            <a:endParaRPr lang="zh-CN" altLang="en-US"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lgn="ctr">
              <a:defRPr sz="2400">
                <a:solidFill>
                  <a:schemeClr val="tx1"/>
                </a:solidFill>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wrap="square">
            <a:normAutofit/>
          </a:bodyPr>
          <a:lstStyle/>
          <a:p>
            <a:fld id="{49AE70B2-8BF9-45C0-BB95-33D1B9D3A854}" type="slidenum">
              <a:rPr lang="zh-CN" altLang="en-US" smtClean="0"/>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lgn="ctr">
              <a:defRPr sz="2400">
                <a:solidFill>
                  <a:schemeClr val="tx1"/>
                </a:solidFill>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wrap="square">
            <a:normAutofit/>
          </a:bodyPr>
          <a:lstStyle/>
          <a:p>
            <a:fld id="{49AE70B2-8BF9-45C0-BB95-33D1B9D3A854}" type="slidenum">
              <a:rPr lang="zh-CN" altLang="en-US" smtClean="0"/>
            </a:fld>
            <a:endParaRPr lang="zh-CN" altLang="en-US"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lgn="ctr">
              <a:defRPr sz="2400">
                <a:solidFill>
                  <a:schemeClr val="tx1"/>
                </a:solidFill>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wrap="square">
            <a:normAutofit/>
          </a:bodyPr>
          <a:lstStyle/>
          <a:p>
            <a:fld id="{49AE70B2-8BF9-45C0-BB95-33D1B9D3A854}" type="slidenum">
              <a:rPr lang="zh-CN" altLang="en-US" smtClean="0"/>
            </a:fld>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lgn="ctr">
              <a:defRPr sz="2400">
                <a:solidFill>
                  <a:schemeClr val="tx1"/>
                </a:solidFill>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wrap="square">
            <a:normAutofit/>
          </a:bodyPr>
          <a:lstStyle/>
          <a:p>
            <a:fld id="{49AE70B2-8BF9-45C0-BB95-33D1B9D3A854}" type="slidenum">
              <a:rPr lang="zh-CN" altLang="en-US" smtClean="0"/>
            </a:fld>
            <a:endParaRPr lang="zh-CN" alt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lgn="ctr">
              <a:defRPr sz="2400">
                <a:solidFill>
                  <a:schemeClr val="tx1"/>
                </a:solidFill>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wrap="square">
            <a:normAutofit/>
          </a:bodyPr>
          <a:lstStyle/>
          <a:p>
            <a:fld id="{49AE70B2-8BF9-45C0-BB95-33D1B9D3A854}" type="slidenum">
              <a:rPr lang="zh-CN" altLang="en-US" smtClean="0"/>
            </a:fld>
            <a:endParaRPr lang="zh-CN" alt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lgn="ctr">
              <a:defRPr sz="2400">
                <a:solidFill>
                  <a:schemeClr val="tx1"/>
                </a:solidFill>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wrap="square">
            <a:normAutofit/>
          </a:bodyPr>
          <a:lstStyle/>
          <a:p>
            <a:fld id="{49AE70B2-8BF9-45C0-BB95-33D1B9D3A854}" type="slidenum">
              <a:rPr lang="zh-CN" altLang="en-US" smtClean="0"/>
            </a:fld>
            <a:endParaRPr lang="zh-CN" altLang="en-US"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5" Type="http://schemas.openxmlformats.org/officeDocument/2006/relationships/theme" Target="../theme/theme10.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11.xml.rels><?xml version="1.0" encoding="UTF-8" standalone="yes"?>
<Relationships xmlns="http://schemas.openxmlformats.org/package/2006/relationships"><Relationship Id="rId5" Type="http://schemas.openxmlformats.org/officeDocument/2006/relationships/theme" Target="../theme/theme11.xml"/><Relationship Id="rId4" Type="http://schemas.openxmlformats.org/officeDocument/2006/relationships/slideLayout" Target="../slideLayouts/slideLayout42.xml"/><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s>
</file>

<file path=ppt/slideMasters/_rels/slideMaster12.xml.rels><?xml version="1.0" encoding="UTF-8" standalone="yes"?>
<Relationships xmlns="http://schemas.openxmlformats.org/package/2006/relationships"><Relationship Id="rId5" Type="http://schemas.openxmlformats.org/officeDocument/2006/relationships/theme" Target="../theme/theme12.xml"/><Relationship Id="rId4" Type="http://schemas.openxmlformats.org/officeDocument/2006/relationships/slideLayout" Target="../slideLayouts/slideLayout46.xml"/><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s>
</file>

<file path=ppt/slideMasters/_rels/slideMaster13.xml.rels><?xml version="1.0" encoding="UTF-8" standalone="yes"?>
<Relationships xmlns="http://schemas.openxmlformats.org/package/2006/relationships"><Relationship Id="rId5" Type="http://schemas.openxmlformats.org/officeDocument/2006/relationships/theme" Target="../theme/theme13.xml"/><Relationship Id="rId4" Type="http://schemas.openxmlformats.org/officeDocument/2006/relationships/slideLayout" Target="../slideLayouts/slideLayout50.xml"/><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s>
</file>

<file path=ppt/slideMasters/_rels/slideMaster14.xml.rels><?xml version="1.0" encoding="UTF-8" standalone="yes"?>
<Relationships xmlns="http://schemas.openxmlformats.org/package/2006/relationships"><Relationship Id="rId5" Type="http://schemas.openxmlformats.org/officeDocument/2006/relationships/theme" Target="../theme/theme14.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 Type="http://schemas.openxmlformats.org/officeDocument/2006/relationships/slideLayout" Target="../slideLayouts/slideLayout51.xml"/></Relationships>
</file>

<file path=ppt/slideMasters/_rels/slideMaster15.xml.rels><?xml version="1.0" encoding="UTF-8" standalone="yes"?>
<Relationships xmlns="http://schemas.openxmlformats.org/package/2006/relationships"><Relationship Id="rId5" Type="http://schemas.openxmlformats.org/officeDocument/2006/relationships/theme" Target="../theme/theme15.xml"/><Relationship Id="rId4" Type="http://schemas.openxmlformats.org/officeDocument/2006/relationships/slideLayout" Target="../slideLayouts/slideLayout58.xml"/><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s>
</file>

<file path=ppt/slideMasters/_rels/slideMaster16.xml.rels><?xml version="1.0" encoding="UTF-8" standalone="yes"?>
<Relationships xmlns="http://schemas.openxmlformats.org/package/2006/relationships"><Relationship Id="rId5" Type="http://schemas.openxmlformats.org/officeDocument/2006/relationships/theme" Target="../theme/theme16.xml"/><Relationship Id="rId4" Type="http://schemas.openxmlformats.org/officeDocument/2006/relationships/slideLayout" Target="../slideLayouts/slideLayout62.xml"/><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s>
</file>

<file path=ppt/slideMasters/_rels/slideMaster17.xml.rels><?xml version="1.0" encoding="UTF-8" standalone="yes"?>
<Relationships xmlns="http://schemas.openxmlformats.org/package/2006/relationships"><Relationship Id="rId5" Type="http://schemas.openxmlformats.org/officeDocument/2006/relationships/theme" Target="../theme/theme17.xml"/><Relationship Id="rId4" Type="http://schemas.openxmlformats.org/officeDocument/2006/relationships/slideLayout" Target="../slideLayouts/slideLayout66.xml"/><Relationship Id="rId3" Type="http://schemas.openxmlformats.org/officeDocument/2006/relationships/slideLayout" Target="../slideLayouts/slideLayout65.xml"/><Relationship Id="rId2" Type="http://schemas.openxmlformats.org/officeDocument/2006/relationships/slideLayout" Target="../slideLayouts/slideLayout64.xml"/><Relationship Id="rId1" Type="http://schemas.openxmlformats.org/officeDocument/2006/relationships/slideLayout" Target="../slideLayouts/slideLayout63.xml"/></Relationships>
</file>

<file path=ppt/slideMasters/_rels/slideMaster18.xml.rels><?xml version="1.0" encoding="UTF-8" standalone="yes"?>
<Relationships xmlns="http://schemas.openxmlformats.org/package/2006/relationships"><Relationship Id="rId5" Type="http://schemas.openxmlformats.org/officeDocument/2006/relationships/theme" Target="../theme/theme18.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 Type="http://schemas.openxmlformats.org/officeDocument/2006/relationships/slideLayout" Target="../slideLayouts/slideLayout67.xml"/></Relationships>
</file>

<file path=ppt/slideMasters/_rels/slideMaster19.xml.rels><?xml version="1.0" encoding="UTF-8" standalone="yes"?>
<Relationships xmlns="http://schemas.openxmlformats.org/package/2006/relationships"><Relationship Id="rId5" Type="http://schemas.openxmlformats.org/officeDocument/2006/relationships/theme" Target="../theme/theme19.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20.xml.rels><?xml version="1.0" encoding="UTF-8" standalone="yes"?>
<Relationships xmlns="http://schemas.openxmlformats.org/package/2006/relationships"><Relationship Id="rId5" Type="http://schemas.openxmlformats.org/officeDocument/2006/relationships/theme" Target="../theme/theme20.xml"/><Relationship Id="rId4" Type="http://schemas.openxmlformats.org/officeDocument/2006/relationships/slideLayout" Target="../slideLayouts/slideLayout78.xml"/><Relationship Id="rId3" Type="http://schemas.openxmlformats.org/officeDocument/2006/relationships/slideLayout" Target="../slideLayouts/slideLayout77.xml"/><Relationship Id="rId2" Type="http://schemas.openxmlformats.org/officeDocument/2006/relationships/slideLayout" Target="../slideLayouts/slideLayout76.xml"/><Relationship Id="rId1" Type="http://schemas.openxmlformats.org/officeDocument/2006/relationships/slideLayout" Target="../slideLayouts/slideLayout75.xml"/></Relationships>
</file>

<file path=ppt/slideMasters/_rels/slideMaster21.xml.rels><?xml version="1.0" encoding="UTF-8" standalone="yes"?>
<Relationships xmlns="http://schemas.openxmlformats.org/package/2006/relationships"><Relationship Id="rId5" Type="http://schemas.openxmlformats.org/officeDocument/2006/relationships/theme" Target="../theme/theme21.xml"/><Relationship Id="rId4" Type="http://schemas.openxmlformats.org/officeDocument/2006/relationships/slideLayout" Target="../slideLayouts/slideLayout82.xml"/><Relationship Id="rId3" Type="http://schemas.openxmlformats.org/officeDocument/2006/relationships/slideLayout" Target="../slideLayouts/slideLayout81.xml"/><Relationship Id="rId2" Type="http://schemas.openxmlformats.org/officeDocument/2006/relationships/slideLayout" Target="../slideLayouts/slideLayout80.xml"/><Relationship Id="rId1" Type="http://schemas.openxmlformats.org/officeDocument/2006/relationships/slideLayout" Target="../slideLayouts/slideLayout79.xml"/></Relationships>
</file>

<file path=ppt/slideMasters/_rels/slideMaster22.xml.rels><?xml version="1.0" encoding="UTF-8" standalone="yes"?>
<Relationships xmlns="http://schemas.openxmlformats.org/package/2006/relationships"><Relationship Id="rId5" Type="http://schemas.openxmlformats.org/officeDocument/2006/relationships/theme" Target="../theme/theme22.xml"/><Relationship Id="rId4" Type="http://schemas.openxmlformats.org/officeDocument/2006/relationships/slideLayout" Target="../slideLayouts/slideLayout86.xml"/><Relationship Id="rId3" Type="http://schemas.openxmlformats.org/officeDocument/2006/relationships/slideLayout" Target="../slideLayouts/slideLayout85.xml"/><Relationship Id="rId2" Type="http://schemas.openxmlformats.org/officeDocument/2006/relationships/slideLayout" Target="../slideLayouts/slideLayout84.xml"/><Relationship Id="rId1" Type="http://schemas.openxmlformats.org/officeDocument/2006/relationships/slideLayout" Target="../slideLayouts/slideLayout83.xml"/></Relationships>
</file>

<file path=ppt/slideMasters/_rels/slideMaster23.xml.rels><?xml version="1.0" encoding="UTF-8" standalone="yes"?>
<Relationships xmlns="http://schemas.openxmlformats.org/package/2006/relationships"><Relationship Id="rId5" Type="http://schemas.openxmlformats.org/officeDocument/2006/relationships/theme" Target="../theme/theme23.xml"/><Relationship Id="rId4" Type="http://schemas.openxmlformats.org/officeDocument/2006/relationships/slideLayout" Target="../slideLayouts/slideLayout90.xml"/><Relationship Id="rId3" Type="http://schemas.openxmlformats.org/officeDocument/2006/relationships/slideLayout" Target="../slideLayouts/slideLayout89.xml"/><Relationship Id="rId2" Type="http://schemas.openxmlformats.org/officeDocument/2006/relationships/slideLayout" Target="../slideLayouts/slideLayout88.xml"/><Relationship Id="rId1" Type="http://schemas.openxmlformats.org/officeDocument/2006/relationships/slideLayout" Target="../slideLayouts/slideLayout87.xml"/></Relationships>
</file>

<file path=ppt/slideMasters/_rels/slideMaster24.xml.rels><?xml version="1.0" encoding="UTF-8" standalone="yes"?>
<Relationships xmlns="http://schemas.openxmlformats.org/package/2006/relationships"><Relationship Id="rId4" Type="http://schemas.openxmlformats.org/officeDocument/2006/relationships/theme" Target="../theme/theme24.xml"/><Relationship Id="rId3" Type="http://schemas.openxmlformats.org/officeDocument/2006/relationships/slideLayout" Target="../slideLayouts/slideLayout93.xml"/><Relationship Id="rId2" Type="http://schemas.openxmlformats.org/officeDocument/2006/relationships/slideLayout" Target="../slideLayouts/slideLayout92.xml"/><Relationship Id="rId1" Type="http://schemas.openxmlformats.org/officeDocument/2006/relationships/slideLayout" Target="../slideLayouts/slideLayout91.xml"/></Relationships>
</file>

<file path=ppt/slideMasters/_rels/slideMaster25.xml.rels><?xml version="1.0" encoding="UTF-8" standalone="yes"?>
<Relationships xmlns="http://schemas.openxmlformats.org/package/2006/relationships"><Relationship Id="rId4" Type="http://schemas.openxmlformats.org/officeDocument/2006/relationships/theme" Target="../theme/theme25.xml"/><Relationship Id="rId3" Type="http://schemas.openxmlformats.org/officeDocument/2006/relationships/slideLayout" Target="../slideLayouts/slideLayout96.xml"/><Relationship Id="rId2" Type="http://schemas.openxmlformats.org/officeDocument/2006/relationships/slideLayout" Target="../slideLayouts/slideLayout95.xml"/><Relationship Id="rId1" Type="http://schemas.openxmlformats.org/officeDocument/2006/relationships/slideLayout" Target="../slideLayouts/slideLayout94.xml"/></Relationships>
</file>

<file path=ppt/slideMasters/_rels/slideMaster26.xml.rels><?xml version="1.0" encoding="UTF-8" standalone="yes"?>
<Relationships xmlns="http://schemas.openxmlformats.org/package/2006/relationships"><Relationship Id="rId4" Type="http://schemas.openxmlformats.org/officeDocument/2006/relationships/theme" Target="../theme/theme26.xml"/><Relationship Id="rId3" Type="http://schemas.openxmlformats.org/officeDocument/2006/relationships/slideLayout" Target="../slideLayouts/slideLayout99.xml"/><Relationship Id="rId2" Type="http://schemas.openxmlformats.org/officeDocument/2006/relationships/slideLayout" Target="../slideLayouts/slideLayout98.xml"/><Relationship Id="rId1" Type="http://schemas.openxmlformats.org/officeDocument/2006/relationships/slideLayout" Target="../slideLayouts/slideLayout97.xml"/></Relationships>
</file>

<file path=ppt/slideMasters/_rels/slideMaster27.xml.rels><?xml version="1.0" encoding="UTF-8" standalone="yes"?>
<Relationships xmlns="http://schemas.openxmlformats.org/package/2006/relationships"><Relationship Id="rId4" Type="http://schemas.openxmlformats.org/officeDocument/2006/relationships/theme" Target="../theme/theme27.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s>
</file>

<file path=ppt/slideMasters/_rels/slideMaster28.xml.rels><?xml version="1.0" encoding="UTF-8" standalone="yes"?>
<Relationships xmlns="http://schemas.openxmlformats.org/package/2006/relationships"><Relationship Id="rId4" Type="http://schemas.openxmlformats.org/officeDocument/2006/relationships/theme" Target="../theme/theme28.xml"/><Relationship Id="rId3" Type="http://schemas.openxmlformats.org/officeDocument/2006/relationships/slideLayout" Target="../slideLayouts/slideLayout105.xml"/><Relationship Id="rId2" Type="http://schemas.openxmlformats.org/officeDocument/2006/relationships/slideLayout" Target="../slideLayouts/slideLayout104.xml"/><Relationship Id="rId1" Type="http://schemas.openxmlformats.org/officeDocument/2006/relationships/slideLayout" Target="../slideLayouts/slideLayout103.xml"/></Relationships>
</file>

<file path=ppt/slideMasters/_rels/slideMaster29.xml.rels><?xml version="1.0" encoding="UTF-8" standalone="yes"?>
<Relationships xmlns="http://schemas.openxmlformats.org/package/2006/relationships"><Relationship Id="rId4" Type="http://schemas.openxmlformats.org/officeDocument/2006/relationships/theme" Target="../theme/theme29.xml"/><Relationship Id="rId3" Type="http://schemas.openxmlformats.org/officeDocument/2006/relationships/slideLayout" Target="../slideLayouts/slideLayout108.xml"/><Relationship Id="rId2" Type="http://schemas.openxmlformats.org/officeDocument/2006/relationships/slideLayout" Target="../slideLayouts/slideLayout107.xml"/><Relationship Id="rId1" Type="http://schemas.openxmlformats.org/officeDocument/2006/relationships/slideLayout" Target="../slideLayouts/slideLayout106.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0.xml.rels><?xml version="1.0" encoding="UTF-8" standalone="yes"?>
<Relationships xmlns="http://schemas.openxmlformats.org/package/2006/relationships"><Relationship Id="rId4" Type="http://schemas.openxmlformats.org/officeDocument/2006/relationships/theme" Target="../theme/theme30.xml"/><Relationship Id="rId3" Type="http://schemas.openxmlformats.org/officeDocument/2006/relationships/slideLayout" Target="../slideLayouts/slideLayout111.xml"/><Relationship Id="rId2" Type="http://schemas.openxmlformats.org/officeDocument/2006/relationships/slideLayout" Target="../slideLayouts/slideLayout110.xml"/><Relationship Id="rId1" Type="http://schemas.openxmlformats.org/officeDocument/2006/relationships/slideLayout" Target="../slideLayouts/slideLayout109.xml"/></Relationships>
</file>

<file path=ppt/slideMasters/_rels/slideMaster31.xml.rels><?xml version="1.0" encoding="UTF-8" standalone="yes"?>
<Relationships xmlns="http://schemas.openxmlformats.org/package/2006/relationships"><Relationship Id="rId4" Type="http://schemas.openxmlformats.org/officeDocument/2006/relationships/theme" Target="../theme/theme31.xml"/><Relationship Id="rId3" Type="http://schemas.openxmlformats.org/officeDocument/2006/relationships/slideLayout" Target="../slideLayouts/slideLayout114.xml"/><Relationship Id="rId2" Type="http://schemas.openxmlformats.org/officeDocument/2006/relationships/slideLayout" Target="../slideLayouts/slideLayout113.xml"/><Relationship Id="rId1" Type="http://schemas.openxmlformats.org/officeDocument/2006/relationships/slideLayout" Target="../slideLayouts/slideLayout112.xml"/></Relationships>
</file>

<file path=ppt/slideMasters/_rels/slideMaster32.xml.rels><?xml version="1.0" encoding="UTF-8" standalone="yes"?>
<Relationships xmlns="http://schemas.openxmlformats.org/package/2006/relationships"><Relationship Id="rId4" Type="http://schemas.openxmlformats.org/officeDocument/2006/relationships/theme" Target="../theme/theme32.xml"/><Relationship Id="rId3" Type="http://schemas.openxmlformats.org/officeDocument/2006/relationships/slideLayout" Target="../slideLayouts/slideLayout117.xml"/><Relationship Id="rId2" Type="http://schemas.openxmlformats.org/officeDocument/2006/relationships/slideLayout" Target="../slideLayouts/slideLayout116.xml"/><Relationship Id="rId1" Type="http://schemas.openxmlformats.org/officeDocument/2006/relationships/slideLayout" Target="../slideLayouts/slideLayout115.xml"/></Relationships>
</file>

<file path=ppt/slideMasters/_rels/slideMaster33.xml.rels><?xml version="1.0" encoding="UTF-8" standalone="yes"?>
<Relationships xmlns="http://schemas.openxmlformats.org/package/2006/relationships"><Relationship Id="rId4" Type="http://schemas.openxmlformats.org/officeDocument/2006/relationships/theme" Target="../theme/theme33.xml"/><Relationship Id="rId3" Type="http://schemas.openxmlformats.org/officeDocument/2006/relationships/slideLayout" Target="../slideLayouts/slideLayout120.xml"/><Relationship Id="rId2" Type="http://schemas.openxmlformats.org/officeDocument/2006/relationships/slideLayout" Target="../slideLayouts/slideLayout119.xml"/><Relationship Id="rId1" Type="http://schemas.openxmlformats.org/officeDocument/2006/relationships/slideLayout" Target="../slideLayouts/slideLayout118.xml"/></Relationships>
</file>

<file path=ppt/slideMasters/_rels/slideMaster34.xml.rels><?xml version="1.0" encoding="UTF-8" standalone="yes"?>
<Relationships xmlns="http://schemas.openxmlformats.org/package/2006/relationships"><Relationship Id="rId4" Type="http://schemas.openxmlformats.org/officeDocument/2006/relationships/theme" Target="../theme/theme34.xml"/><Relationship Id="rId3" Type="http://schemas.openxmlformats.org/officeDocument/2006/relationships/slideLayout" Target="../slideLayouts/slideLayout123.xml"/><Relationship Id="rId2" Type="http://schemas.openxmlformats.org/officeDocument/2006/relationships/slideLayout" Target="../slideLayouts/slideLayout122.xml"/><Relationship Id="rId1" Type="http://schemas.openxmlformats.org/officeDocument/2006/relationships/slideLayout" Target="../slideLayouts/slideLayout121.xml"/></Relationships>
</file>

<file path=ppt/slideMasters/_rels/slideMaster35.xml.rels><?xml version="1.0" encoding="UTF-8" standalone="yes"?>
<Relationships xmlns="http://schemas.openxmlformats.org/package/2006/relationships"><Relationship Id="rId5" Type="http://schemas.openxmlformats.org/officeDocument/2006/relationships/theme" Target="../theme/theme35.xml"/><Relationship Id="rId4" Type="http://schemas.openxmlformats.org/officeDocument/2006/relationships/slideLayout" Target="../slideLayouts/slideLayout127.xml"/><Relationship Id="rId3" Type="http://schemas.openxmlformats.org/officeDocument/2006/relationships/slideLayout" Target="../slideLayouts/slideLayout126.xml"/><Relationship Id="rId2" Type="http://schemas.openxmlformats.org/officeDocument/2006/relationships/slideLayout" Target="../slideLayouts/slideLayout125.xml"/><Relationship Id="rId1" Type="http://schemas.openxmlformats.org/officeDocument/2006/relationships/slideLayout" Target="../slideLayouts/slideLayout124.xml"/></Relationships>
</file>

<file path=ppt/slideMasters/_rels/slideMaster36.xml.rels><?xml version="1.0" encoding="UTF-8" standalone="yes"?>
<Relationships xmlns="http://schemas.openxmlformats.org/package/2006/relationships"><Relationship Id="rId5" Type="http://schemas.openxmlformats.org/officeDocument/2006/relationships/theme" Target="../theme/theme36.xml"/><Relationship Id="rId4" Type="http://schemas.openxmlformats.org/officeDocument/2006/relationships/slideLayout" Target="../slideLayouts/slideLayout131.xml"/><Relationship Id="rId3" Type="http://schemas.openxmlformats.org/officeDocument/2006/relationships/slideLayout" Target="../slideLayouts/slideLayout130.xml"/><Relationship Id="rId2" Type="http://schemas.openxmlformats.org/officeDocument/2006/relationships/slideLayout" Target="../slideLayouts/slideLayout129.xml"/><Relationship Id="rId1" Type="http://schemas.openxmlformats.org/officeDocument/2006/relationships/slideLayout" Target="../slideLayouts/slideLayout128.xml"/></Relationships>
</file>

<file path=ppt/slideMasters/_rels/slideMaster37.xml.rels><?xml version="1.0" encoding="UTF-8" standalone="yes"?>
<Relationships xmlns="http://schemas.openxmlformats.org/package/2006/relationships"><Relationship Id="rId5" Type="http://schemas.openxmlformats.org/officeDocument/2006/relationships/theme" Target="../theme/theme37.xml"/><Relationship Id="rId4" Type="http://schemas.openxmlformats.org/officeDocument/2006/relationships/slideLayout" Target="../slideLayouts/slideLayout135.xml"/><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s>
</file>

<file path=ppt/slideMasters/_rels/slideMaster38.xml.rels><?xml version="1.0" encoding="UTF-8" standalone="yes"?>
<Relationships xmlns="http://schemas.openxmlformats.org/package/2006/relationships"><Relationship Id="rId5" Type="http://schemas.openxmlformats.org/officeDocument/2006/relationships/theme" Target="../theme/theme38.xml"/><Relationship Id="rId4" Type="http://schemas.openxmlformats.org/officeDocument/2006/relationships/slideLayout" Target="../slideLayouts/slideLayout139.xml"/><Relationship Id="rId3" Type="http://schemas.openxmlformats.org/officeDocument/2006/relationships/slideLayout" Target="../slideLayouts/slideLayout138.xml"/><Relationship Id="rId2" Type="http://schemas.openxmlformats.org/officeDocument/2006/relationships/slideLayout" Target="../slideLayouts/slideLayout137.xml"/><Relationship Id="rId1" Type="http://schemas.openxmlformats.org/officeDocument/2006/relationships/slideLayout" Target="../slideLayouts/slideLayout136.xml"/></Relationships>
</file>

<file path=ppt/slideMasters/_rels/slideMaster39.xml.rels><?xml version="1.0" encoding="UTF-8" standalone="yes"?>
<Relationships xmlns="http://schemas.openxmlformats.org/package/2006/relationships"><Relationship Id="rId5" Type="http://schemas.openxmlformats.org/officeDocument/2006/relationships/theme" Target="../theme/theme39.xml"/><Relationship Id="rId4" Type="http://schemas.openxmlformats.org/officeDocument/2006/relationships/slideLayout" Target="../slideLayouts/slideLayout143.xml"/><Relationship Id="rId3" Type="http://schemas.openxmlformats.org/officeDocument/2006/relationships/slideLayout" Target="../slideLayouts/slideLayout142.xml"/><Relationship Id="rId2" Type="http://schemas.openxmlformats.org/officeDocument/2006/relationships/slideLayout" Target="../slideLayouts/slideLayout141.xml"/><Relationship Id="rId1" Type="http://schemas.openxmlformats.org/officeDocument/2006/relationships/slideLayout" Target="../slideLayouts/slideLayout140.xml"/></Relationships>
</file>

<file path=ppt/slideMasters/_rels/slideMaster4.xml.rels><?xml version="1.0" encoding="UTF-8" standalone="yes"?>
<Relationships xmlns="http://schemas.openxmlformats.org/package/2006/relationships"><Relationship Id="rId5" Type="http://schemas.openxmlformats.org/officeDocument/2006/relationships/theme" Target="../theme/theme4.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40.xml.rels><?xml version="1.0" encoding="UTF-8" standalone="yes"?>
<Relationships xmlns="http://schemas.openxmlformats.org/package/2006/relationships"><Relationship Id="rId5" Type="http://schemas.openxmlformats.org/officeDocument/2006/relationships/theme" Target="../theme/theme40.xml"/><Relationship Id="rId4" Type="http://schemas.openxmlformats.org/officeDocument/2006/relationships/slideLayout" Target="../slideLayouts/slideLayout147.xml"/><Relationship Id="rId3" Type="http://schemas.openxmlformats.org/officeDocument/2006/relationships/slideLayout" Target="../slideLayouts/slideLayout146.xml"/><Relationship Id="rId2" Type="http://schemas.openxmlformats.org/officeDocument/2006/relationships/slideLayout" Target="../slideLayouts/slideLayout145.xml"/><Relationship Id="rId1" Type="http://schemas.openxmlformats.org/officeDocument/2006/relationships/slideLayout" Target="../slideLayouts/slideLayout144.xml"/></Relationships>
</file>

<file path=ppt/slideMasters/_rels/slideMaster41.xml.rels><?xml version="1.0" encoding="UTF-8" standalone="yes"?>
<Relationships xmlns="http://schemas.openxmlformats.org/package/2006/relationships"><Relationship Id="rId5" Type="http://schemas.openxmlformats.org/officeDocument/2006/relationships/theme" Target="../theme/theme41.xml"/><Relationship Id="rId4" Type="http://schemas.openxmlformats.org/officeDocument/2006/relationships/slideLayout" Target="../slideLayouts/slideLayout151.xml"/><Relationship Id="rId3" Type="http://schemas.openxmlformats.org/officeDocument/2006/relationships/slideLayout" Target="../slideLayouts/slideLayout150.xml"/><Relationship Id="rId2" Type="http://schemas.openxmlformats.org/officeDocument/2006/relationships/slideLayout" Target="../slideLayouts/slideLayout149.xml"/><Relationship Id="rId1" Type="http://schemas.openxmlformats.org/officeDocument/2006/relationships/slideLayout" Target="../slideLayouts/slideLayout148.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7.xml.rels><?xml version="1.0" encoding="UTF-8" standalone="yes"?>
<Relationships xmlns="http://schemas.openxmlformats.org/package/2006/relationships"><Relationship Id="rId5" Type="http://schemas.openxmlformats.org/officeDocument/2006/relationships/theme" Target="../theme/theme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8.xml.rels><?xml version="1.0" encoding="UTF-8" standalone="yes"?>
<Relationships xmlns="http://schemas.openxmlformats.org/package/2006/relationships"><Relationship Id="rId5" Type="http://schemas.openxmlformats.org/officeDocument/2006/relationships/theme" Target="../theme/theme8.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9.xml.rels><?xml version="1.0" encoding="UTF-8" standalone="yes"?>
<Relationships xmlns="http://schemas.openxmlformats.org/package/2006/relationships"><Relationship Id="rId5" Type="http://schemas.openxmlformats.org/officeDocument/2006/relationships/theme" Target="../theme/theme9.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7" Type="http://schemas.openxmlformats.org/officeDocument/2006/relationships/slideLayout" Target="../slideLayouts/slideLayout1.xml"/><Relationship Id="rId26" Type="http://schemas.openxmlformats.org/officeDocument/2006/relationships/tags" Target="../tags/tag152.xml"/><Relationship Id="rId25" Type="http://schemas.openxmlformats.org/officeDocument/2006/relationships/tags" Target="../tags/tag151.xml"/><Relationship Id="rId24" Type="http://schemas.openxmlformats.org/officeDocument/2006/relationships/image" Target="../media/image17.svg"/><Relationship Id="rId23" Type="http://schemas.openxmlformats.org/officeDocument/2006/relationships/image" Target="../media/image16.png"/><Relationship Id="rId22" Type="http://schemas.openxmlformats.org/officeDocument/2006/relationships/tags" Target="../tags/tag150.xml"/><Relationship Id="rId21" Type="http://schemas.openxmlformats.org/officeDocument/2006/relationships/image" Target="../media/image15.svg"/><Relationship Id="rId20" Type="http://schemas.openxmlformats.org/officeDocument/2006/relationships/image" Target="../media/image14.png"/><Relationship Id="rId2" Type="http://schemas.openxmlformats.org/officeDocument/2006/relationships/tags" Target="../tags/tag134.xml"/><Relationship Id="rId19" Type="http://schemas.openxmlformats.org/officeDocument/2006/relationships/tags" Target="../tags/tag149.xml"/><Relationship Id="rId18" Type="http://schemas.openxmlformats.org/officeDocument/2006/relationships/image" Target="../media/image13.svg"/><Relationship Id="rId17" Type="http://schemas.openxmlformats.org/officeDocument/2006/relationships/image" Target="../media/image12.png"/><Relationship Id="rId16" Type="http://schemas.openxmlformats.org/officeDocument/2006/relationships/tags" Target="../tags/tag148.xml"/><Relationship Id="rId15" Type="http://schemas.openxmlformats.org/officeDocument/2006/relationships/tags" Target="../tags/tag147.xml"/><Relationship Id="rId14" Type="http://schemas.openxmlformats.org/officeDocument/2006/relationships/tags" Target="../tags/tag146.xml"/><Relationship Id="rId13" Type="http://schemas.openxmlformats.org/officeDocument/2006/relationships/tags" Target="../tags/tag145.xml"/><Relationship Id="rId12" Type="http://schemas.openxmlformats.org/officeDocument/2006/relationships/tags" Target="../tags/tag144.xml"/><Relationship Id="rId11" Type="http://schemas.openxmlformats.org/officeDocument/2006/relationships/tags" Target="../tags/tag143.xml"/><Relationship Id="rId10" Type="http://schemas.openxmlformats.org/officeDocument/2006/relationships/tags" Target="../tags/tag142.xml"/><Relationship Id="rId1" Type="http://schemas.openxmlformats.org/officeDocument/2006/relationships/tags" Target="../tags/tag133.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8.jpeg"/><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s>
</file>

<file path=ppt/slides/_rels/slide12.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tags" Target="../tags/tag163.xml"/><Relationship Id="rId7" Type="http://schemas.openxmlformats.org/officeDocument/2006/relationships/tags" Target="../tags/tag162.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tags" Target="../tags/tag157.xml"/><Relationship Id="rId11" Type="http://schemas.openxmlformats.org/officeDocument/2006/relationships/slideLayout" Target="../slideLayouts/slideLayout1.xml"/><Relationship Id="rId10" Type="http://schemas.openxmlformats.org/officeDocument/2006/relationships/tags" Target="../tags/tag165.xml"/><Relationship Id="rId1" Type="http://schemas.openxmlformats.org/officeDocument/2006/relationships/tags" Target="../tags/tag156.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s>
</file>

<file path=ppt/slides/_rels/slide14.xml.rels><?xml version="1.0" encoding="UTF-8" standalone="yes"?>
<Relationships xmlns="http://schemas.openxmlformats.org/package/2006/relationships"><Relationship Id="rId9" Type="http://schemas.openxmlformats.org/officeDocument/2006/relationships/tags" Target="../tags/tag177.xml"/><Relationship Id="rId8" Type="http://schemas.openxmlformats.org/officeDocument/2006/relationships/tags" Target="../tags/tag176.xml"/><Relationship Id="rId7" Type="http://schemas.openxmlformats.org/officeDocument/2006/relationships/tags" Target="../tags/tag175.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2" Type="http://schemas.openxmlformats.org/officeDocument/2006/relationships/slideLayout" Target="../slideLayouts/slideLayout1.xml"/><Relationship Id="rId31" Type="http://schemas.openxmlformats.org/officeDocument/2006/relationships/tags" Target="../tags/tag195.xml"/><Relationship Id="rId30" Type="http://schemas.openxmlformats.org/officeDocument/2006/relationships/tags" Target="../tags/tag194.xml"/><Relationship Id="rId3" Type="http://schemas.openxmlformats.org/officeDocument/2006/relationships/tags" Target="../tags/tag171.xml"/><Relationship Id="rId29" Type="http://schemas.openxmlformats.org/officeDocument/2006/relationships/tags" Target="../tags/tag193.xml"/><Relationship Id="rId28" Type="http://schemas.openxmlformats.org/officeDocument/2006/relationships/tags" Target="../tags/tag192.xml"/><Relationship Id="rId27" Type="http://schemas.openxmlformats.org/officeDocument/2006/relationships/tags" Target="../tags/tag191.xml"/><Relationship Id="rId26" Type="http://schemas.openxmlformats.org/officeDocument/2006/relationships/tags" Target="../tags/tag190.xml"/><Relationship Id="rId25" Type="http://schemas.openxmlformats.org/officeDocument/2006/relationships/tags" Target="../tags/tag189.xml"/><Relationship Id="rId24" Type="http://schemas.openxmlformats.org/officeDocument/2006/relationships/tags" Target="../tags/tag188.xml"/><Relationship Id="rId23" Type="http://schemas.openxmlformats.org/officeDocument/2006/relationships/tags" Target="../tags/tag187.xml"/><Relationship Id="rId22" Type="http://schemas.openxmlformats.org/officeDocument/2006/relationships/image" Target="../media/image23.svg"/><Relationship Id="rId21" Type="http://schemas.openxmlformats.org/officeDocument/2006/relationships/image" Target="../media/image22.png"/><Relationship Id="rId20" Type="http://schemas.openxmlformats.org/officeDocument/2006/relationships/tags" Target="../tags/tag186.xml"/><Relationship Id="rId2" Type="http://schemas.openxmlformats.org/officeDocument/2006/relationships/tags" Target="../tags/tag170.xml"/><Relationship Id="rId19" Type="http://schemas.openxmlformats.org/officeDocument/2006/relationships/image" Target="../media/image21.svg"/><Relationship Id="rId18" Type="http://schemas.openxmlformats.org/officeDocument/2006/relationships/image" Target="../media/image20.png"/><Relationship Id="rId17" Type="http://schemas.openxmlformats.org/officeDocument/2006/relationships/tags" Target="../tags/tag185.xml"/><Relationship Id="rId16" Type="http://schemas.openxmlformats.org/officeDocument/2006/relationships/tags" Target="../tags/tag184.xml"/><Relationship Id="rId15" Type="http://schemas.openxmlformats.org/officeDocument/2006/relationships/tags" Target="../tags/tag183.xml"/><Relationship Id="rId14" Type="http://schemas.openxmlformats.org/officeDocument/2006/relationships/tags" Target="../tags/tag182.xml"/><Relationship Id="rId13" Type="http://schemas.openxmlformats.org/officeDocument/2006/relationships/tags" Target="../tags/tag181.xml"/><Relationship Id="rId12" Type="http://schemas.openxmlformats.org/officeDocument/2006/relationships/tags" Target="../tags/tag180.xml"/><Relationship Id="rId11" Type="http://schemas.openxmlformats.org/officeDocument/2006/relationships/tags" Target="../tags/tag179.xml"/><Relationship Id="rId10" Type="http://schemas.openxmlformats.org/officeDocument/2006/relationships/tags" Target="../tags/tag178.xml"/><Relationship Id="rId1" Type="http://schemas.openxmlformats.org/officeDocument/2006/relationships/tags" Target="../tags/tag169.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tags" Target="../tags/tag197.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9.xml"/><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1.xml"/><Relationship Id="rId2" Type="http://schemas.openxmlformats.org/officeDocument/2006/relationships/image" Target="../media/image2.png"/><Relationship Id="rId1" Type="http://schemas.openxmlformats.org/officeDocument/2006/relationships/image" Target="../media/image8.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9.xml"/><Relationship Id="rId4" Type="http://schemas.openxmlformats.org/officeDocument/2006/relationships/image" Target="../media/image27.png"/><Relationship Id="rId3" Type="http://schemas.openxmlformats.org/officeDocument/2006/relationships/tags" Target="../tags/tag199.xml"/><Relationship Id="rId2" Type="http://schemas.openxmlformats.org/officeDocument/2006/relationships/image" Target="../media/image26.png"/><Relationship Id="rId1" Type="http://schemas.openxmlformats.org/officeDocument/2006/relationships/tags" Target="../tags/tag19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28.jpeg"/><Relationship Id="rId1" Type="http://schemas.openxmlformats.org/officeDocument/2006/relationships/tags" Target="../tags/tag20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image" Target="../media/image29.jpeg"/><Relationship Id="rId1" Type="http://schemas.openxmlformats.org/officeDocument/2006/relationships/tags" Target="../tags/tag20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image" Target="../media/image30.jpeg"/><Relationship Id="rId1" Type="http://schemas.openxmlformats.org/officeDocument/2006/relationships/tags" Target="../tags/tag20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image" Target="../media/image31.png"/><Relationship Id="rId1" Type="http://schemas.openxmlformats.org/officeDocument/2006/relationships/tags" Target="../tags/tag20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image" Target="../media/image32.png"/><Relationship Id="rId1" Type="http://schemas.openxmlformats.org/officeDocument/2006/relationships/tags" Target="../tags/tag20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image" Target="../media/image33.png"/><Relationship Id="rId1" Type="http://schemas.openxmlformats.org/officeDocument/2006/relationships/tags" Target="../tags/tag20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2.xml"/><Relationship Id="rId2" Type="http://schemas.openxmlformats.org/officeDocument/2006/relationships/image" Target="../media/image2.png"/><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7.xml"/><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jpe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9.xml"/><Relationship Id="rId2" Type="http://schemas.openxmlformats.org/officeDocument/2006/relationships/image" Target="../media/image2.png"/><Relationship Id="rId1" Type="http://schemas.openxmlformats.org/officeDocument/2006/relationships/image" Target="../media/image8.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3.xml"/></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87.xml"/><Relationship Id="rId5" Type="http://schemas.openxmlformats.org/officeDocument/2006/relationships/image" Target="../media/image34.png"/><Relationship Id="rId4" Type="http://schemas.openxmlformats.org/officeDocument/2006/relationships/tags" Target="../tags/tag208.xml"/><Relationship Id="rId3" Type="http://schemas.openxmlformats.org/officeDocument/2006/relationships/image" Target="../media/image9.png"/><Relationship Id="rId2" Type="http://schemas.openxmlformats.org/officeDocument/2006/relationships/tags" Target="../tags/tag207.xml"/><Relationship Id="rId1" Type="http://schemas.openxmlformats.org/officeDocument/2006/relationships/tags" Target="../tags/tag206.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91.xml"/><Relationship Id="rId3" Type="http://schemas.openxmlformats.org/officeDocument/2006/relationships/tags" Target="../tags/tag210.xml"/><Relationship Id="rId2" Type="http://schemas.openxmlformats.org/officeDocument/2006/relationships/image" Target="../media/image35.png"/><Relationship Id="rId1" Type="http://schemas.openxmlformats.org/officeDocument/2006/relationships/tags" Target="../tags/tag20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6.xml"/><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94.xml"/><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image" Target="../media/image36.jpeg"/><Relationship Id="rId1" Type="http://schemas.openxmlformats.org/officeDocument/2006/relationships/tags" Target="../tags/tag211.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97.xml"/><Relationship Id="rId3" Type="http://schemas.openxmlformats.org/officeDocument/2006/relationships/tags" Target="../tags/tag215.xml"/><Relationship Id="rId2" Type="http://schemas.openxmlformats.org/officeDocument/2006/relationships/image" Target="../media/image37.png"/><Relationship Id="rId1" Type="http://schemas.openxmlformats.org/officeDocument/2006/relationships/tags" Target="../tags/tag214.xml"/></Relationships>
</file>

<file path=ppt/slides/_rels/slide42.xml.rels><?xml version="1.0" encoding="UTF-8" standalone="yes"?>
<Relationships xmlns="http://schemas.openxmlformats.org/package/2006/relationships"><Relationship Id="rId9" Type="http://schemas.openxmlformats.org/officeDocument/2006/relationships/tags" Target="../tags/tag224.xml"/><Relationship Id="rId8" Type="http://schemas.openxmlformats.org/officeDocument/2006/relationships/tags" Target="../tags/tag223.xml"/><Relationship Id="rId7" Type="http://schemas.openxmlformats.org/officeDocument/2006/relationships/tags" Target="../tags/tag222.xml"/><Relationship Id="rId6" Type="http://schemas.openxmlformats.org/officeDocument/2006/relationships/tags" Target="../tags/tag221.xml"/><Relationship Id="rId5" Type="http://schemas.openxmlformats.org/officeDocument/2006/relationships/tags" Target="../tags/tag220.xml"/><Relationship Id="rId4" Type="http://schemas.openxmlformats.org/officeDocument/2006/relationships/tags" Target="../tags/tag219.xml"/><Relationship Id="rId3" Type="http://schemas.openxmlformats.org/officeDocument/2006/relationships/tags" Target="../tags/tag218.xml"/><Relationship Id="rId28" Type="http://schemas.openxmlformats.org/officeDocument/2006/relationships/slideLayout" Target="../slideLayouts/slideLayout100.xml"/><Relationship Id="rId27" Type="http://schemas.openxmlformats.org/officeDocument/2006/relationships/tags" Target="../tags/tag240.xml"/><Relationship Id="rId26" Type="http://schemas.openxmlformats.org/officeDocument/2006/relationships/image" Target="../media/image39.svg"/><Relationship Id="rId25" Type="http://schemas.openxmlformats.org/officeDocument/2006/relationships/image" Target="../media/image38.png"/><Relationship Id="rId24" Type="http://schemas.openxmlformats.org/officeDocument/2006/relationships/tags" Target="../tags/tag239.xml"/><Relationship Id="rId23" Type="http://schemas.openxmlformats.org/officeDocument/2006/relationships/tags" Target="../tags/tag238.xml"/><Relationship Id="rId22" Type="http://schemas.openxmlformats.org/officeDocument/2006/relationships/tags" Target="../tags/tag237.xml"/><Relationship Id="rId21" Type="http://schemas.openxmlformats.org/officeDocument/2006/relationships/tags" Target="../tags/tag236.xml"/><Relationship Id="rId20" Type="http://schemas.openxmlformats.org/officeDocument/2006/relationships/tags" Target="../tags/tag235.xml"/><Relationship Id="rId2" Type="http://schemas.openxmlformats.org/officeDocument/2006/relationships/tags" Target="../tags/tag217.xml"/><Relationship Id="rId19" Type="http://schemas.openxmlformats.org/officeDocument/2006/relationships/tags" Target="../tags/tag234.xml"/><Relationship Id="rId18" Type="http://schemas.openxmlformats.org/officeDocument/2006/relationships/tags" Target="../tags/tag233.xml"/><Relationship Id="rId17" Type="http://schemas.openxmlformats.org/officeDocument/2006/relationships/tags" Target="../tags/tag232.xml"/><Relationship Id="rId16" Type="http://schemas.openxmlformats.org/officeDocument/2006/relationships/tags" Target="../tags/tag231.xml"/><Relationship Id="rId15" Type="http://schemas.openxmlformats.org/officeDocument/2006/relationships/tags" Target="../tags/tag230.xml"/><Relationship Id="rId14" Type="http://schemas.openxmlformats.org/officeDocument/2006/relationships/tags" Target="../tags/tag229.xml"/><Relationship Id="rId13" Type="http://schemas.openxmlformats.org/officeDocument/2006/relationships/tags" Target="../tags/tag228.xml"/><Relationship Id="rId12" Type="http://schemas.openxmlformats.org/officeDocument/2006/relationships/tags" Target="../tags/tag227.xml"/><Relationship Id="rId11" Type="http://schemas.openxmlformats.org/officeDocument/2006/relationships/tags" Target="../tags/tag226.xml"/><Relationship Id="rId10" Type="http://schemas.openxmlformats.org/officeDocument/2006/relationships/tags" Target="../tags/tag225.xml"/><Relationship Id="rId1" Type="http://schemas.openxmlformats.org/officeDocument/2006/relationships/tags" Target="../tags/tag216.xml"/></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103.xml"/><Relationship Id="rId4" Type="http://schemas.openxmlformats.org/officeDocument/2006/relationships/tags" Target="../tags/tag243.xml"/><Relationship Id="rId3" Type="http://schemas.openxmlformats.org/officeDocument/2006/relationships/image" Target="../media/image40.png"/><Relationship Id="rId2" Type="http://schemas.openxmlformats.org/officeDocument/2006/relationships/tags" Target="../tags/tag242.xml"/><Relationship Id="rId1" Type="http://schemas.openxmlformats.org/officeDocument/2006/relationships/tags" Target="../tags/tag24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06.xml"/><Relationship Id="rId2" Type="http://schemas.openxmlformats.org/officeDocument/2006/relationships/tags" Target="../tags/tag245.xml"/><Relationship Id="rId1" Type="http://schemas.openxmlformats.org/officeDocument/2006/relationships/tags" Target="../tags/tag244.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109.xml"/><Relationship Id="rId3" Type="http://schemas.openxmlformats.org/officeDocument/2006/relationships/tags" Target="../tags/tag248.xml"/><Relationship Id="rId2" Type="http://schemas.openxmlformats.org/officeDocument/2006/relationships/tags" Target="../tags/tag247.xml"/><Relationship Id="rId1" Type="http://schemas.openxmlformats.org/officeDocument/2006/relationships/tags" Target="../tags/tag246.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12.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115.xml"/><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tags" Target="../tags/tag252.xml"/></Relationships>
</file>

<file path=ppt/slides/_rels/slide48.xml.rels><?xml version="1.0" encoding="UTF-8" standalone="yes"?>
<Relationships xmlns="http://schemas.openxmlformats.org/package/2006/relationships"><Relationship Id="rId9" Type="http://schemas.openxmlformats.org/officeDocument/2006/relationships/tags" Target="../tags/tag263.xml"/><Relationship Id="rId8" Type="http://schemas.openxmlformats.org/officeDocument/2006/relationships/tags" Target="../tags/tag262.xml"/><Relationship Id="rId7" Type="http://schemas.openxmlformats.org/officeDocument/2006/relationships/tags" Target="../tags/tag261.xml"/><Relationship Id="rId6" Type="http://schemas.openxmlformats.org/officeDocument/2006/relationships/tags" Target="../tags/tag260.xml"/><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tags" Target="../tags/tag257.xml"/><Relationship Id="rId26" Type="http://schemas.openxmlformats.org/officeDocument/2006/relationships/slideLayout" Target="../slideLayouts/slideLayout118.xml"/><Relationship Id="rId25" Type="http://schemas.openxmlformats.org/officeDocument/2006/relationships/tags" Target="../tags/tag277.xml"/><Relationship Id="rId24" Type="http://schemas.openxmlformats.org/officeDocument/2006/relationships/image" Target="../media/image42.png"/><Relationship Id="rId23" Type="http://schemas.openxmlformats.org/officeDocument/2006/relationships/tags" Target="../tags/tag276.xml"/><Relationship Id="rId22" Type="http://schemas.openxmlformats.org/officeDocument/2006/relationships/tags" Target="../tags/tag275.xml"/><Relationship Id="rId21" Type="http://schemas.openxmlformats.org/officeDocument/2006/relationships/tags" Target="../tags/tag274.xml"/><Relationship Id="rId20" Type="http://schemas.openxmlformats.org/officeDocument/2006/relationships/tags" Target="../tags/tag273.xml"/><Relationship Id="rId2" Type="http://schemas.openxmlformats.org/officeDocument/2006/relationships/tags" Target="../tags/tag256.xml"/><Relationship Id="rId19" Type="http://schemas.openxmlformats.org/officeDocument/2006/relationships/tags" Target="../tags/tag272.xml"/><Relationship Id="rId18" Type="http://schemas.openxmlformats.org/officeDocument/2006/relationships/tags" Target="../tags/tag271.xml"/><Relationship Id="rId17" Type="http://schemas.openxmlformats.org/officeDocument/2006/relationships/tags" Target="../tags/tag270.xml"/><Relationship Id="rId16" Type="http://schemas.openxmlformats.org/officeDocument/2006/relationships/tags" Target="../tags/tag269.xml"/><Relationship Id="rId15" Type="http://schemas.openxmlformats.org/officeDocument/2006/relationships/image" Target="../media/image41.png"/><Relationship Id="rId14" Type="http://schemas.openxmlformats.org/officeDocument/2006/relationships/tags" Target="../tags/tag268.xml"/><Relationship Id="rId13" Type="http://schemas.openxmlformats.org/officeDocument/2006/relationships/tags" Target="../tags/tag267.xml"/><Relationship Id="rId12" Type="http://schemas.openxmlformats.org/officeDocument/2006/relationships/tags" Target="../tags/tag266.xml"/><Relationship Id="rId11" Type="http://schemas.openxmlformats.org/officeDocument/2006/relationships/tags" Target="../tags/tag265.xml"/><Relationship Id="rId10" Type="http://schemas.openxmlformats.org/officeDocument/2006/relationships/tags" Target="../tags/tag264.xml"/><Relationship Id="rId1" Type="http://schemas.openxmlformats.org/officeDocument/2006/relationships/tags" Target="../tags/tag255.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121.xml"/><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tags" Target="../tags/tag278.xml"/></Relationships>
</file>

<file path=ppt/slides/_rels/slide5.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9" Type="http://schemas.openxmlformats.org/officeDocument/2006/relationships/slideLayout" Target="../slideLayouts/slideLayout1.xml"/><Relationship Id="rId18" Type="http://schemas.openxmlformats.org/officeDocument/2006/relationships/tags" Target="../tags/tag104.xml"/><Relationship Id="rId17" Type="http://schemas.openxmlformats.org/officeDocument/2006/relationships/tags" Target="../tags/tag103.xml"/><Relationship Id="rId16" Type="http://schemas.openxmlformats.org/officeDocument/2006/relationships/tags" Target="../tags/tag102.xml"/><Relationship Id="rId15" Type="http://schemas.openxmlformats.org/officeDocument/2006/relationships/tags" Target="../tags/tag101.xml"/><Relationship Id="rId14" Type="http://schemas.openxmlformats.org/officeDocument/2006/relationships/tags" Target="../tags/tag100.xml"/><Relationship Id="rId13" Type="http://schemas.openxmlformats.org/officeDocument/2006/relationships/tags" Target="../tags/tag99.xml"/><Relationship Id="rId12" Type="http://schemas.openxmlformats.org/officeDocument/2006/relationships/tags" Target="../tags/tag98.xml"/><Relationship Id="rId11" Type="http://schemas.openxmlformats.org/officeDocument/2006/relationships/tags" Target="../tags/tag97.xml"/><Relationship Id="rId10" Type="http://schemas.openxmlformats.org/officeDocument/2006/relationships/tags" Target="../tags/tag96.xml"/><Relationship Id="rId1" Type="http://schemas.openxmlformats.org/officeDocument/2006/relationships/tags" Target="../tags/tag87.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24.xml"/><Relationship Id="rId3" Type="http://schemas.openxmlformats.org/officeDocument/2006/relationships/image" Target="../media/image43.png"/><Relationship Id="rId2" Type="http://schemas.openxmlformats.org/officeDocument/2006/relationships/tags" Target="../tags/tag282.xml"/><Relationship Id="rId1" Type="http://schemas.openxmlformats.org/officeDocument/2006/relationships/tags" Target="../tags/tag281.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128.xml"/><Relationship Id="rId3" Type="http://schemas.openxmlformats.org/officeDocument/2006/relationships/image" Target="../media/image44.png"/><Relationship Id="rId2" Type="http://schemas.openxmlformats.org/officeDocument/2006/relationships/tags" Target="../tags/tag284.xml"/><Relationship Id="rId1" Type="http://schemas.openxmlformats.org/officeDocument/2006/relationships/tags" Target="../tags/tag283.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32.xml"/><Relationship Id="rId3" Type="http://schemas.openxmlformats.org/officeDocument/2006/relationships/image" Target="../media/image45.png"/><Relationship Id="rId2" Type="http://schemas.openxmlformats.org/officeDocument/2006/relationships/tags" Target="../tags/tag286.xml"/><Relationship Id="rId1" Type="http://schemas.openxmlformats.org/officeDocument/2006/relationships/tags" Target="../tags/tag285.xml"/></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136.xml"/><Relationship Id="rId4" Type="http://schemas.openxmlformats.org/officeDocument/2006/relationships/tags" Target="../tags/tag289.xml"/><Relationship Id="rId3" Type="http://schemas.openxmlformats.org/officeDocument/2006/relationships/image" Target="../media/image46.png"/><Relationship Id="rId2" Type="http://schemas.openxmlformats.org/officeDocument/2006/relationships/tags" Target="../tags/tag288.xml"/><Relationship Id="rId1" Type="http://schemas.openxmlformats.org/officeDocument/2006/relationships/tags" Target="../tags/tag287.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140.xml"/><Relationship Id="rId3" Type="http://schemas.openxmlformats.org/officeDocument/2006/relationships/image" Target="../media/image47.png"/><Relationship Id="rId2" Type="http://schemas.openxmlformats.org/officeDocument/2006/relationships/tags" Target="../tags/tag291.xml"/><Relationship Id="rId1" Type="http://schemas.openxmlformats.org/officeDocument/2006/relationships/tags" Target="../tags/tag290.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44.xml"/><Relationship Id="rId1" Type="http://schemas.openxmlformats.org/officeDocument/2006/relationships/tags" Target="../tags/tag292.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49.xml"/><Relationship Id="rId2" Type="http://schemas.openxmlformats.org/officeDocument/2006/relationships/image" Target="../media/image2.png"/><Relationship Id="rId1" Type="http://schemas.openxmlformats.org/officeDocument/2006/relationships/image" Target="../media/image25.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107.xml"/><Relationship Id="rId3" Type="http://schemas.openxmlformats.org/officeDocument/2006/relationships/image" Target="../media/image9.png"/><Relationship Id="rId2" Type="http://schemas.openxmlformats.org/officeDocument/2006/relationships/tags" Target="../tags/tag106.xml"/><Relationship Id="rId1" Type="http://schemas.openxmlformats.org/officeDocument/2006/relationships/tags" Target="../tags/tag105.xml"/></Relationships>
</file>

<file path=ppt/slides/_rels/slide7.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1" Type="http://schemas.openxmlformats.org/officeDocument/2006/relationships/slideLayout" Target="../slideLayouts/slideLayout5.xml"/><Relationship Id="rId20" Type="http://schemas.openxmlformats.org/officeDocument/2006/relationships/tags" Target="../tags/tag127.xml"/><Relationship Id="rId2" Type="http://schemas.openxmlformats.org/officeDocument/2006/relationships/tags" Target="../tags/tag109.xml"/><Relationship Id="rId19" Type="http://schemas.openxmlformats.org/officeDocument/2006/relationships/tags" Target="../tags/tag126.xml"/><Relationship Id="rId18" Type="http://schemas.openxmlformats.org/officeDocument/2006/relationships/tags" Target="../tags/tag125.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tags" Target="../tags/tag108.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29.xml"/><Relationship Id="rId2" Type="http://schemas.openxmlformats.org/officeDocument/2006/relationships/image" Target="../media/image10.png"/><Relationship Id="rId1" Type="http://schemas.openxmlformats.org/officeDocument/2006/relationships/tags" Target="../tags/tag128.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132.xml"/><Relationship Id="rId3" Type="http://schemas.openxmlformats.org/officeDocument/2006/relationships/image" Target="../media/image11.png"/><Relationship Id="rId2" Type="http://schemas.openxmlformats.org/officeDocument/2006/relationships/tags" Target="../tags/tag131.xml"/><Relationship Id="rId1" Type="http://schemas.openxmlformats.org/officeDocument/2006/relationships/tags" Target="../tags/tag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7517" b="7558"/>
          <a:stretch>
            <a:fillRect/>
          </a:stretch>
        </p:blipFill>
        <p:spPr>
          <a:xfrm>
            <a:off x="0" y="1"/>
            <a:ext cx="9144000" cy="5143500"/>
          </a:xfrm>
          <a:prstGeom prst="rect">
            <a:avLst/>
          </a:prstGeom>
        </p:spPr>
      </p:pic>
      <p:pic>
        <p:nvPicPr>
          <p:cNvPr id="12" name="图片 11"/>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sharpenSoften amount="-50000"/>
                    </a14:imgEffect>
                  </a14:imgLayer>
                </a14:imgProps>
              </a:ext>
              <a:ext uri="{28A0092B-C50C-407E-A947-70E740481C1C}">
                <a14:useLocalDpi xmlns:a14="http://schemas.microsoft.com/office/drawing/2010/main" val="0"/>
              </a:ext>
            </a:extLst>
          </a:blip>
          <a:srcRect t="7517" b="48111"/>
          <a:stretch>
            <a:fillRect/>
          </a:stretch>
        </p:blipFill>
        <p:spPr>
          <a:xfrm>
            <a:off x="0" y="1"/>
            <a:ext cx="9144000" cy="2687379"/>
          </a:xfrm>
          <a:prstGeom prst="rect">
            <a:avLst/>
          </a:prstGeom>
        </p:spPr>
      </p:pic>
      <p:sp>
        <p:nvSpPr>
          <p:cNvPr id="14" name="矩形 13"/>
          <p:cNvSpPr/>
          <p:nvPr/>
        </p:nvSpPr>
        <p:spPr>
          <a:xfrm>
            <a:off x="-36195" y="1635671"/>
            <a:ext cx="9144000" cy="1220051"/>
          </a:xfrm>
          <a:prstGeom prst="rect">
            <a:avLst/>
          </a:prstGeom>
          <a:gradFill flip="none" rotWithShape="1">
            <a:gsLst>
              <a:gs pos="0">
                <a:sysClr val="window" lastClr="FFFFFF">
                  <a:alpha val="0"/>
                </a:sysClr>
              </a:gs>
              <a:gs pos="48000">
                <a:sysClr val="window" lastClr="FFFFFF"/>
              </a:gs>
              <a:gs pos="100000">
                <a:sysClr val="window" lastClr="FFFFFF">
                  <a:alpha val="0"/>
                </a:sys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972185" y="1857375"/>
            <a:ext cx="6911975" cy="829945"/>
          </a:xfrm>
          <a:prstGeom prst="rect">
            <a:avLst/>
          </a:prstGeom>
          <a:noFill/>
        </p:spPr>
        <p:txBody>
          <a:bodyPr wrap="square" rtlCol="0">
            <a:spAutoFit/>
          </a:bodyPr>
          <a:lstStyle/>
          <a:p>
            <a:pPr algn="ctr" defTabSz="914400"/>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金融大数据</a:t>
            </a:r>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分析</a:t>
            </a:r>
            <a:endPar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endParaRPr>
          </a:p>
        </p:txBody>
      </p:sp>
      <p:pic>
        <p:nvPicPr>
          <p:cNvPr id="2" name="图片 1" descr="金融科技应用专业教学资源库"/>
          <p:cNvPicPr>
            <a:picLocks noChangeAspect="1"/>
          </p:cNvPicPr>
          <p:nvPr/>
        </p:nvPicPr>
        <p:blipFill>
          <a:blip r:embed="rId4"/>
          <a:stretch>
            <a:fillRect/>
          </a:stretch>
        </p:blipFill>
        <p:spPr>
          <a:xfrm>
            <a:off x="252095" y="267335"/>
            <a:ext cx="3514090" cy="6045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636270" y="987425"/>
            <a:ext cx="7871460" cy="506730"/>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endParaRPr lang="zh-CN"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2"/>
            </p:custDataLst>
          </p:nvPr>
        </p:nvSpPr>
        <p:spPr>
          <a:xfrm>
            <a:off x="755650" y="316389"/>
            <a:ext cx="6096000" cy="506730"/>
          </a:xfrm>
          <a:prstGeom prst="rect">
            <a:avLst/>
          </a:prstGeom>
        </p:spPr>
        <p:txBody>
          <a:bodyPr>
            <a:spAutoFit/>
          </a:bodyPr>
          <a:p>
            <a:pPr algn="l">
              <a:buClrTx/>
              <a:buSzTx/>
              <a:buFontTx/>
            </a:pPr>
            <a:r>
              <a:rPr lang="zh-CN" altLang="en-US" sz="2700" b="1" dirty="0">
                <a:solidFill>
                  <a:srgbClr val="936419"/>
                </a:solidFill>
                <a:latin typeface="微软雅黑" panose="020B0503020204020204" charset="-122"/>
                <a:ea typeface="微软雅黑" panose="020B0503020204020204" charset="-122"/>
              </a:rPr>
              <a:t>大数据在金融科技企业运营中的应用</a:t>
            </a:r>
            <a:endParaRPr lang="zh-CN" altLang="en-US" sz="2700" b="1" dirty="0">
              <a:solidFill>
                <a:srgbClr val="936419"/>
              </a:solidFill>
              <a:latin typeface="微软雅黑" panose="020B0503020204020204" charset="-122"/>
              <a:ea typeface="微软雅黑" panose="020B0503020204020204" charset="-122"/>
            </a:endParaRPr>
          </a:p>
        </p:txBody>
      </p:sp>
      <p:sp>
        <p:nvSpPr>
          <p:cNvPr id="19" name="标题"/>
          <p:cNvSpPr txBox="1"/>
          <p:nvPr>
            <p:custDataLst>
              <p:tags r:id="rId3"/>
            </p:custDataLst>
          </p:nvPr>
        </p:nvSpPr>
        <p:spPr>
          <a:xfrm>
            <a:off x="7055182" y="1985951"/>
            <a:ext cx="1491789" cy="456521"/>
          </a:xfrm>
          <a:prstGeom prst="rect">
            <a:avLst/>
          </a:prstGeom>
          <a:noFill/>
        </p:spPr>
        <p:txBody>
          <a:bodyPr wrap="square" lIns="0" tIns="0" rIns="0" bIns="0" rtlCol="0" anchor="b" anchorCtr="0">
            <a:normAutofit/>
          </a:bodyPr>
          <a:lstStyle/>
          <a:p>
            <a:pPr lvl="0" algn="just">
              <a:buClrTx/>
              <a:buSzTx/>
              <a:buFontTx/>
            </a:pPr>
            <a:r>
              <a:rPr lang="zh-CN" altLang="en-US" sz="1480" b="1" spc="300" dirty="0">
                <a:solidFill>
                  <a:schemeClr val="accent1"/>
                </a:solidFill>
                <a:latin typeface="+mj-ea"/>
                <a:ea typeface="+mj-ea"/>
                <a:sym typeface="+mn-ea"/>
              </a:rPr>
              <a:t>解决普惠金融痛点</a:t>
            </a:r>
            <a:endParaRPr lang="zh-CN" altLang="en-US" sz="1480" b="1" spc="300" dirty="0">
              <a:solidFill>
                <a:schemeClr val="accent1"/>
              </a:solidFill>
              <a:latin typeface="+mj-ea"/>
              <a:ea typeface="+mj-ea"/>
              <a:sym typeface="+mn-ea"/>
            </a:endParaRPr>
          </a:p>
        </p:txBody>
      </p:sp>
      <p:sp>
        <p:nvSpPr>
          <p:cNvPr id="81" name="标题"/>
          <p:cNvSpPr txBox="1"/>
          <p:nvPr>
            <p:custDataLst>
              <p:tags r:id="rId4"/>
            </p:custDataLst>
          </p:nvPr>
        </p:nvSpPr>
        <p:spPr>
          <a:xfrm>
            <a:off x="598074" y="1973937"/>
            <a:ext cx="1491789" cy="456521"/>
          </a:xfrm>
          <a:prstGeom prst="rect">
            <a:avLst/>
          </a:prstGeom>
          <a:noFill/>
        </p:spPr>
        <p:txBody>
          <a:bodyPr wrap="square" lIns="0" tIns="0" rIns="0" bIns="0" rtlCol="0" anchor="b" anchorCtr="0">
            <a:normAutofit/>
          </a:bodyPr>
          <a:lstStyle/>
          <a:p>
            <a:pPr algn="r"/>
            <a:r>
              <a:rPr lang="zh-CN" altLang="en-US" sz="1480" b="1" spc="300" dirty="0">
                <a:solidFill>
                  <a:schemeClr val="accent1"/>
                </a:solidFill>
                <a:latin typeface="+mj-ea"/>
                <a:ea typeface="+mj-ea"/>
              </a:rPr>
              <a:t>客户数据管理</a:t>
            </a:r>
            <a:endParaRPr lang="zh-CN" altLang="en-US" sz="1480" b="1" spc="300" dirty="0">
              <a:solidFill>
                <a:schemeClr val="accent1"/>
              </a:solidFill>
              <a:latin typeface="+mj-ea"/>
              <a:ea typeface="+mj-ea"/>
            </a:endParaRPr>
          </a:p>
        </p:txBody>
      </p:sp>
      <p:sp>
        <p:nvSpPr>
          <p:cNvPr id="20" name="正文"/>
          <p:cNvSpPr txBox="1"/>
          <p:nvPr>
            <p:custDataLst>
              <p:tags r:id="rId5"/>
            </p:custDataLst>
          </p:nvPr>
        </p:nvSpPr>
        <p:spPr>
          <a:xfrm>
            <a:off x="598074" y="2475379"/>
            <a:ext cx="1491789" cy="683214"/>
          </a:xfrm>
          <a:prstGeom prst="rect">
            <a:avLst/>
          </a:prstGeom>
          <a:noFill/>
        </p:spPr>
        <p:txBody>
          <a:bodyPr wrap="square" lIns="0" tIns="0" rIns="0" bIns="0" rtlCol="0" anchor="t" anchorCtr="0">
            <a:normAutofit lnSpcReduction="20000"/>
          </a:bodyPr>
          <a:lstStyle/>
          <a:p>
            <a:pPr indent="0" algn="r" fontAlgn="auto">
              <a:lnSpc>
                <a:spcPct val="130000"/>
              </a:lnSpc>
            </a:pPr>
            <a:r>
              <a:rPr lang="zh-CN" altLang="en-US" sz="985" spc="150" dirty="0">
                <a:solidFill>
                  <a:schemeClr val="tx1">
                    <a:lumMod val="65000"/>
                    <a:lumOff val="35000"/>
                  </a:schemeClr>
                </a:solidFill>
                <a:latin typeface="+mn-ea"/>
                <a:sym typeface="+mn-ea"/>
              </a:rPr>
              <a:t>通过对客户数据收集、整合、分析，金融机构可以更好地了解客户需求和行为。</a:t>
            </a:r>
            <a:endParaRPr lang="zh-CN" altLang="en-US" sz="985" spc="150" dirty="0">
              <a:solidFill>
                <a:schemeClr val="tx1">
                  <a:lumMod val="65000"/>
                  <a:lumOff val="35000"/>
                </a:schemeClr>
              </a:solidFill>
              <a:latin typeface="+mn-ea"/>
              <a:sym typeface="+mn-ea"/>
            </a:endParaRPr>
          </a:p>
        </p:txBody>
      </p:sp>
      <p:sp>
        <p:nvSpPr>
          <p:cNvPr id="4" name="正文"/>
          <p:cNvSpPr txBox="1"/>
          <p:nvPr>
            <p:custDataLst>
              <p:tags r:id="rId6"/>
            </p:custDataLst>
          </p:nvPr>
        </p:nvSpPr>
        <p:spPr>
          <a:xfrm>
            <a:off x="7055182" y="2480080"/>
            <a:ext cx="1491789" cy="683214"/>
          </a:xfrm>
          <a:prstGeom prst="rect">
            <a:avLst/>
          </a:prstGeom>
          <a:noFill/>
        </p:spPr>
        <p:txBody>
          <a:bodyPr wrap="square" lIns="0" tIns="0" rIns="0" bIns="0" rtlCol="0" anchor="t" anchorCtr="0">
            <a:normAutofit/>
          </a:bodyPr>
          <a:lstStyle/>
          <a:p>
            <a:pPr indent="0" algn="just" fontAlgn="auto">
              <a:lnSpc>
                <a:spcPct val="130000"/>
              </a:lnSpc>
            </a:pPr>
            <a:r>
              <a:rPr lang="zh-CN" altLang="en-US" sz="985" spc="150" dirty="0">
                <a:solidFill>
                  <a:schemeClr val="tx1">
                    <a:lumMod val="65000"/>
                    <a:lumOff val="35000"/>
                  </a:schemeClr>
                </a:solidFill>
                <a:latin typeface="+mn-ea"/>
                <a:sym typeface="+mn-ea"/>
              </a:rPr>
              <a:t>群体更广、服务更便捷、成本更低。</a:t>
            </a:r>
            <a:endParaRPr lang="zh-CN" altLang="en-US" sz="985" spc="150" dirty="0">
              <a:solidFill>
                <a:schemeClr val="tx1">
                  <a:lumMod val="65000"/>
                  <a:lumOff val="35000"/>
                </a:schemeClr>
              </a:solidFill>
              <a:latin typeface="+mn-ea"/>
              <a:sym typeface="+mn-ea"/>
            </a:endParaRPr>
          </a:p>
        </p:txBody>
      </p:sp>
      <p:cxnSp>
        <p:nvCxnSpPr>
          <p:cNvPr id="49" name="肘形连接符 48"/>
          <p:cNvCxnSpPr/>
          <p:nvPr>
            <p:custDataLst>
              <p:tags r:id="rId7"/>
            </p:custDataLst>
          </p:nvPr>
        </p:nvCxnSpPr>
        <p:spPr>
          <a:xfrm rot="16200000">
            <a:off x="6070057" y="2869742"/>
            <a:ext cx="1207639" cy="330116"/>
          </a:xfrm>
          <a:prstGeom prst="bentConnector2">
            <a:avLst/>
          </a:prstGeom>
          <a:ln w="12700">
            <a:solidFill>
              <a:schemeClr val="tx1">
                <a:lumMod val="50000"/>
                <a:lumOff val="50000"/>
                <a:alpha val="50000"/>
              </a:schemeClr>
            </a:solidFill>
            <a:prstDash val="dash"/>
          </a:ln>
        </p:spPr>
        <p:style>
          <a:lnRef idx="2">
            <a:schemeClr val="accent1"/>
          </a:lnRef>
          <a:fillRef idx="0">
            <a:srgbClr val="FFFFFF"/>
          </a:fillRef>
          <a:effectRef idx="0">
            <a:srgbClr val="FFFFFF"/>
          </a:effectRef>
          <a:fontRef idx="minor">
            <a:schemeClr val="tx1"/>
          </a:fontRef>
        </p:style>
      </p:cxnSp>
      <p:sp>
        <p:nvSpPr>
          <p:cNvPr id="50" name="椭圆 49"/>
          <p:cNvSpPr>
            <a:spLocks noChangeAspect="1"/>
          </p:cNvSpPr>
          <p:nvPr>
            <p:custDataLst>
              <p:tags r:id="rId8"/>
            </p:custDataLst>
          </p:nvPr>
        </p:nvSpPr>
        <p:spPr>
          <a:xfrm flipH="1">
            <a:off x="6838935" y="2401208"/>
            <a:ext cx="58502" cy="59024"/>
          </a:xfrm>
          <a:prstGeom prst="ellipse">
            <a:avLst/>
          </a:prstGeom>
          <a:solidFill>
            <a:schemeClr val="accent1"/>
          </a:solidFill>
          <a:ln w="53975">
            <a:solidFill>
              <a:schemeClr val="accent1">
                <a:alpha val="44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480"/>
          </a:p>
        </p:txBody>
      </p:sp>
      <p:cxnSp>
        <p:nvCxnSpPr>
          <p:cNvPr id="26" name="肘形连接符 25"/>
          <p:cNvCxnSpPr/>
          <p:nvPr>
            <p:custDataLst>
              <p:tags r:id="rId9"/>
            </p:custDataLst>
          </p:nvPr>
        </p:nvCxnSpPr>
        <p:spPr>
          <a:xfrm>
            <a:off x="4854583" y="1319451"/>
            <a:ext cx="251243" cy="1315762"/>
          </a:xfrm>
          <a:prstGeom prst="bentConnector2">
            <a:avLst/>
          </a:prstGeom>
          <a:ln w="12700">
            <a:solidFill>
              <a:schemeClr val="tx1">
                <a:lumMod val="50000"/>
                <a:lumOff val="50000"/>
                <a:alpha val="50000"/>
              </a:schemeClr>
            </a:solidFill>
            <a:prstDash val="dash"/>
          </a:ln>
        </p:spPr>
        <p:style>
          <a:lnRef idx="2">
            <a:schemeClr val="accent1"/>
          </a:lnRef>
          <a:fillRef idx="0">
            <a:srgbClr val="FFFFFF"/>
          </a:fillRef>
          <a:effectRef idx="0">
            <a:srgbClr val="FFFFFF"/>
          </a:effectRef>
          <a:fontRef idx="minor">
            <a:schemeClr val="tx1"/>
          </a:fontRef>
        </p:style>
      </p:cxnSp>
      <p:sp>
        <p:nvSpPr>
          <p:cNvPr id="5" name="椭圆 4"/>
          <p:cNvSpPr>
            <a:spLocks noChangeAspect="1"/>
          </p:cNvSpPr>
          <p:nvPr>
            <p:custDataLst>
              <p:tags r:id="rId10"/>
            </p:custDataLst>
          </p:nvPr>
        </p:nvSpPr>
        <p:spPr>
          <a:xfrm>
            <a:off x="4795559" y="1289678"/>
            <a:ext cx="59024" cy="59024"/>
          </a:xfrm>
          <a:prstGeom prst="ellipse">
            <a:avLst/>
          </a:prstGeom>
          <a:solidFill>
            <a:schemeClr val="accent2"/>
          </a:solidFill>
          <a:ln w="53975">
            <a:solidFill>
              <a:schemeClr val="accent2">
                <a:alpha val="44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480"/>
          </a:p>
        </p:txBody>
      </p:sp>
      <p:cxnSp>
        <p:nvCxnSpPr>
          <p:cNvPr id="9" name="肘形连接符 8"/>
          <p:cNvCxnSpPr/>
          <p:nvPr>
            <p:custDataLst>
              <p:tags r:id="rId11"/>
            </p:custDataLst>
          </p:nvPr>
        </p:nvCxnSpPr>
        <p:spPr>
          <a:xfrm>
            <a:off x="2288873" y="2431503"/>
            <a:ext cx="398542" cy="1561260"/>
          </a:xfrm>
          <a:prstGeom prst="bentConnector2">
            <a:avLst/>
          </a:prstGeom>
          <a:ln w="12700">
            <a:solidFill>
              <a:schemeClr val="tx1">
                <a:lumMod val="50000"/>
                <a:lumOff val="50000"/>
                <a:alpha val="50000"/>
              </a:schemeClr>
            </a:solidFill>
            <a:prstDash val="dash"/>
          </a:ln>
        </p:spPr>
        <p:style>
          <a:lnRef idx="2">
            <a:schemeClr val="accent1"/>
          </a:lnRef>
          <a:fillRef idx="0">
            <a:srgbClr val="FFFFFF"/>
          </a:fillRef>
          <a:effectRef idx="0">
            <a:srgbClr val="FFFFFF"/>
          </a:effectRef>
          <a:fontRef idx="minor">
            <a:schemeClr val="tx1"/>
          </a:fontRef>
        </p:style>
      </p:cxnSp>
      <p:sp>
        <p:nvSpPr>
          <p:cNvPr id="11" name="椭圆 10"/>
          <p:cNvSpPr>
            <a:spLocks noChangeAspect="1"/>
          </p:cNvSpPr>
          <p:nvPr>
            <p:custDataLst>
              <p:tags r:id="rId12"/>
            </p:custDataLst>
          </p:nvPr>
        </p:nvSpPr>
        <p:spPr>
          <a:xfrm>
            <a:off x="2229849" y="2401730"/>
            <a:ext cx="59024" cy="59024"/>
          </a:xfrm>
          <a:prstGeom prst="ellipse">
            <a:avLst/>
          </a:prstGeom>
          <a:ln w="53975">
            <a:solidFill>
              <a:schemeClr val="accent1">
                <a:alpha val="44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480"/>
          </a:p>
        </p:txBody>
      </p:sp>
      <p:sp>
        <p:nvSpPr>
          <p:cNvPr id="12" name="任意多边形 11"/>
          <p:cNvSpPr/>
          <p:nvPr>
            <p:custDataLst>
              <p:tags r:id="rId13"/>
            </p:custDataLst>
          </p:nvPr>
        </p:nvSpPr>
        <p:spPr>
          <a:xfrm>
            <a:off x="4978377" y="2455530"/>
            <a:ext cx="1868156" cy="181761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577" h="3480">
                <a:moveTo>
                  <a:pt x="1484" y="0"/>
                </a:moveTo>
                <a:lnTo>
                  <a:pt x="1488" y="3"/>
                </a:lnTo>
                <a:cubicBezTo>
                  <a:pt x="2683" y="721"/>
                  <a:pt x="3501" y="2002"/>
                  <a:pt x="3577" y="3479"/>
                </a:cubicBezTo>
                <a:lnTo>
                  <a:pt x="3577" y="3480"/>
                </a:lnTo>
                <a:lnTo>
                  <a:pt x="614" y="3480"/>
                </a:lnTo>
                <a:lnTo>
                  <a:pt x="609" y="3452"/>
                </a:lnTo>
                <a:cubicBezTo>
                  <a:pt x="541" y="3084"/>
                  <a:pt x="318" y="2770"/>
                  <a:pt x="8" y="2575"/>
                </a:cubicBezTo>
                <a:lnTo>
                  <a:pt x="0" y="2570"/>
                </a:lnTo>
                <a:lnTo>
                  <a:pt x="1484" y="0"/>
                </a:lnTo>
                <a:close/>
              </a:path>
            </a:pathLst>
          </a:custGeom>
          <a:gradFill>
            <a:gsLst>
              <a:gs pos="0">
                <a:schemeClr val="accent1">
                  <a:lumMod val="80000"/>
                  <a:lumOff val="20000"/>
                </a:schemeClr>
              </a:gs>
              <a:gs pos="100000">
                <a:schemeClr val="accent1"/>
              </a:gs>
            </a:gsLst>
            <a:lin ang="2700000" scaled="0"/>
          </a:gradFill>
          <a:ln w="12700">
            <a:miter lim="400000"/>
          </a:ln>
          <a:effectLst>
            <a:innerShdw blurRad="317500" dist="50800" dir="16200000">
              <a:schemeClr val="accent1">
                <a:lumMod val="20000"/>
                <a:lumOff val="80000"/>
                <a:alpha val="30000"/>
              </a:schemeClr>
            </a:innerShdw>
          </a:effectLst>
        </p:spPr>
        <p:txBody>
          <a:bodyPr wrap="square" lIns="58762" tIns="58762" rIns="58762" bIns="58762"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sz="2305" dirty="0">
              <a:latin typeface="+mj-lt"/>
              <a:ea typeface="微软雅黑" panose="020B0503020204020204" charset="-122"/>
              <a:cs typeface="微软雅黑" panose="020B0503020204020204" charset="-122"/>
              <a:sym typeface="+mn-ea"/>
            </a:endParaRPr>
          </a:p>
        </p:txBody>
      </p:sp>
      <p:sp>
        <p:nvSpPr>
          <p:cNvPr id="13" name="任意多边形 12"/>
          <p:cNvSpPr/>
          <p:nvPr>
            <p:custDataLst>
              <p:tags r:id="rId14"/>
            </p:custDataLst>
          </p:nvPr>
        </p:nvSpPr>
        <p:spPr>
          <a:xfrm>
            <a:off x="3592099" y="2136906"/>
            <a:ext cx="2011917" cy="15890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852" h="3042">
                <a:moveTo>
                  <a:pt x="1926" y="0"/>
                </a:moveTo>
                <a:cubicBezTo>
                  <a:pt x="2610" y="0"/>
                  <a:pt x="3258" y="160"/>
                  <a:pt x="3832" y="444"/>
                </a:cubicBezTo>
                <a:lnTo>
                  <a:pt x="3852" y="453"/>
                </a:lnTo>
                <a:lnTo>
                  <a:pt x="2357" y="3042"/>
                </a:lnTo>
                <a:lnTo>
                  <a:pt x="2344" y="3038"/>
                </a:lnTo>
                <a:cubicBezTo>
                  <a:pt x="2213" y="2996"/>
                  <a:pt x="2072" y="2974"/>
                  <a:pt x="1926" y="2974"/>
                </a:cubicBezTo>
                <a:cubicBezTo>
                  <a:pt x="1780" y="2974"/>
                  <a:pt x="1639" y="2996"/>
                  <a:pt x="1507" y="3038"/>
                </a:cubicBezTo>
                <a:lnTo>
                  <a:pt x="1495" y="3042"/>
                </a:lnTo>
                <a:lnTo>
                  <a:pt x="0" y="453"/>
                </a:lnTo>
                <a:lnTo>
                  <a:pt x="19" y="444"/>
                </a:lnTo>
                <a:cubicBezTo>
                  <a:pt x="594" y="160"/>
                  <a:pt x="1241" y="0"/>
                  <a:pt x="1926" y="0"/>
                </a:cubicBezTo>
                <a:close/>
              </a:path>
            </a:pathLst>
          </a:custGeom>
          <a:gradFill>
            <a:gsLst>
              <a:gs pos="0">
                <a:schemeClr val="accent2">
                  <a:lumMod val="80000"/>
                  <a:lumOff val="20000"/>
                </a:schemeClr>
              </a:gs>
              <a:gs pos="100000">
                <a:schemeClr val="accent2"/>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75216" tIns="37608" rIns="75216" bIns="37608"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480">
              <a:sym typeface="+mn-ea"/>
            </a:endParaRPr>
          </a:p>
        </p:txBody>
      </p:sp>
      <p:sp>
        <p:nvSpPr>
          <p:cNvPr id="14" name="任意多边形 13"/>
          <p:cNvSpPr/>
          <p:nvPr>
            <p:custDataLst>
              <p:tags r:id="rId15"/>
            </p:custDataLst>
          </p:nvPr>
        </p:nvSpPr>
        <p:spPr>
          <a:xfrm>
            <a:off x="2349464" y="2455530"/>
            <a:ext cx="1868427" cy="181774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577" h="3480">
                <a:moveTo>
                  <a:pt x="2093" y="0"/>
                </a:moveTo>
                <a:lnTo>
                  <a:pt x="3577" y="2570"/>
                </a:lnTo>
                <a:lnTo>
                  <a:pt x="3569" y="2575"/>
                </a:lnTo>
                <a:cubicBezTo>
                  <a:pt x="3259" y="2770"/>
                  <a:pt x="3036" y="3085"/>
                  <a:pt x="2969" y="3452"/>
                </a:cubicBezTo>
                <a:lnTo>
                  <a:pt x="2964" y="3480"/>
                </a:lnTo>
                <a:lnTo>
                  <a:pt x="0" y="3480"/>
                </a:lnTo>
                <a:lnTo>
                  <a:pt x="0" y="3479"/>
                </a:lnTo>
                <a:cubicBezTo>
                  <a:pt x="75" y="2002"/>
                  <a:pt x="893" y="721"/>
                  <a:pt x="2088" y="3"/>
                </a:cubicBezTo>
                <a:lnTo>
                  <a:pt x="2093" y="0"/>
                </a:lnTo>
                <a:close/>
              </a:path>
            </a:pathLst>
          </a:custGeom>
          <a:gradFill>
            <a:gsLst>
              <a:gs pos="0">
                <a:schemeClr val="accent1">
                  <a:lumMod val="80000"/>
                  <a:lumOff val="20000"/>
                </a:schemeClr>
              </a:gs>
              <a:gs pos="100000">
                <a:schemeClr val="accent1"/>
              </a:gs>
            </a:gsLst>
            <a:lin ang="2700000" scaled="0"/>
          </a:gradFill>
          <a:ln w="12700">
            <a:miter lim="400000"/>
          </a:ln>
          <a:effectLst>
            <a:innerShdw blurRad="317500" dist="50800" dir="16200000">
              <a:schemeClr val="accent1">
                <a:lumMod val="20000"/>
                <a:lumOff val="80000"/>
                <a:alpha val="30000"/>
              </a:schemeClr>
            </a:innerShdw>
          </a:effectLst>
        </p:spPr>
        <p:txBody>
          <a:bodyPr wrap="square" lIns="58762" tIns="58762" rIns="58762" bIns="58762"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en-US" sz="2305" dirty="0">
              <a:latin typeface="+mj-lt"/>
              <a:ea typeface="微软雅黑" panose="020B0503020204020204" charset="-122"/>
              <a:cs typeface="微软雅黑" panose="020B0503020204020204" charset="-122"/>
              <a:sym typeface="+mn-ea"/>
            </a:endParaRPr>
          </a:p>
        </p:txBody>
      </p:sp>
      <p:pic>
        <p:nvPicPr>
          <p:cNvPr id="108" name="图片 107" descr="343439383331313b343532303032383bbfcdbba7b9dcc0ed"/>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3094314" y="3417672"/>
            <a:ext cx="300343" cy="300343"/>
          </a:xfrm>
          <a:prstGeom prst="rect">
            <a:avLst/>
          </a:prstGeom>
          <a:effectLst>
            <a:outerShdw blurRad="50800" dist="38100" dir="5400000" algn="t" rotWithShape="0">
              <a:schemeClr val="accent1">
                <a:lumMod val="75000"/>
                <a:alpha val="20000"/>
              </a:schemeClr>
            </a:outerShdw>
          </a:effectLst>
        </p:spPr>
      </p:pic>
      <p:pic>
        <p:nvPicPr>
          <p:cNvPr id="122" name="图片 121" descr="343439383331313b343532303032303bb8f6c8cbd0c5cfa2"/>
          <p:cNvPicPr>
            <a:picLocks noChangeAspect="1"/>
          </p:cNvPicPr>
          <p:nvPr>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5801577" y="3417672"/>
            <a:ext cx="300343" cy="300343"/>
          </a:xfrm>
          <a:prstGeom prst="rect">
            <a:avLst/>
          </a:prstGeom>
          <a:effectLst>
            <a:outerShdw blurRad="50800" dist="38100" dir="5400000" algn="t" rotWithShape="0">
              <a:schemeClr val="accent1">
                <a:lumMod val="75000"/>
                <a:alpha val="20000"/>
              </a:schemeClr>
            </a:outerShdw>
          </a:effectLst>
        </p:spPr>
      </p:pic>
      <p:pic>
        <p:nvPicPr>
          <p:cNvPr id="115" name="图片 114" descr="343439383331313b343532303031393bd2b5bca8b9dcc0ed"/>
          <p:cNvPicPr>
            <a:picLocks noChangeAspect="1"/>
          </p:cNvPicPr>
          <p:nvPr>
            <p:custDataLst>
              <p:tags r:id="rId22"/>
            </p:custDataLst>
          </p:nvPr>
        </p:nvPicPr>
        <p:blipFill>
          <a:blip r:embed="rId23">
            <a:extLst>
              <a:ext uri="{96DAC541-7B7A-43D3-8B79-37D633B846F1}">
                <asvg:svgBlip xmlns:asvg="http://schemas.microsoft.com/office/drawing/2016/SVG/main" r:embed="rId24"/>
              </a:ext>
            </a:extLst>
          </a:blip>
          <a:stretch>
            <a:fillRect/>
          </a:stretch>
        </p:blipFill>
        <p:spPr>
          <a:xfrm>
            <a:off x="4448207" y="2671255"/>
            <a:ext cx="300343" cy="300343"/>
          </a:xfrm>
          <a:prstGeom prst="rect">
            <a:avLst/>
          </a:prstGeom>
          <a:effectLst>
            <a:outerShdw blurRad="50800" dist="38100" dir="5400000" algn="t" rotWithShape="0">
              <a:schemeClr val="accent2">
                <a:lumMod val="75000"/>
                <a:alpha val="20000"/>
              </a:schemeClr>
            </a:outerShdw>
          </a:effectLst>
        </p:spPr>
      </p:pic>
      <p:sp>
        <p:nvSpPr>
          <p:cNvPr id="15" name="标题"/>
          <p:cNvSpPr txBox="1"/>
          <p:nvPr>
            <p:custDataLst>
              <p:tags r:id="rId25"/>
            </p:custDataLst>
          </p:nvPr>
        </p:nvSpPr>
        <p:spPr>
          <a:xfrm>
            <a:off x="3158561" y="871288"/>
            <a:ext cx="1491789" cy="456521"/>
          </a:xfrm>
          <a:prstGeom prst="rect">
            <a:avLst/>
          </a:prstGeom>
          <a:noFill/>
        </p:spPr>
        <p:txBody>
          <a:bodyPr wrap="square" lIns="0" tIns="0" rIns="0" bIns="0" rtlCol="0" anchor="b" anchorCtr="0">
            <a:normAutofit/>
          </a:bodyPr>
          <a:lstStyle/>
          <a:p>
            <a:pPr algn="r"/>
            <a:r>
              <a:rPr lang="zh-CN" altLang="en-US" sz="1480" b="1" spc="300" dirty="0">
                <a:solidFill>
                  <a:schemeClr val="accent2"/>
                </a:solidFill>
                <a:latin typeface="+mj-ea"/>
                <a:ea typeface="+mj-ea"/>
              </a:rPr>
              <a:t>业务效率提高</a:t>
            </a:r>
            <a:endParaRPr lang="zh-CN" altLang="en-US" sz="1480" b="1" spc="300" dirty="0">
              <a:solidFill>
                <a:schemeClr val="accent2"/>
              </a:solidFill>
              <a:latin typeface="+mj-ea"/>
              <a:ea typeface="+mj-ea"/>
            </a:endParaRPr>
          </a:p>
        </p:txBody>
      </p:sp>
      <p:sp>
        <p:nvSpPr>
          <p:cNvPr id="16" name="正文"/>
          <p:cNvSpPr txBox="1"/>
          <p:nvPr>
            <p:custDataLst>
              <p:tags r:id="rId26"/>
            </p:custDataLst>
          </p:nvPr>
        </p:nvSpPr>
        <p:spPr>
          <a:xfrm>
            <a:off x="3158561" y="1372730"/>
            <a:ext cx="1491789" cy="683214"/>
          </a:xfrm>
          <a:prstGeom prst="rect">
            <a:avLst/>
          </a:prstGeom>
          <a:noFill/>
        </p:spPr>
        <p:txBody>
          <a:bodyPr wrap="square" lIns="0" tIns="0" rIns="0" bIns="0" rtlCol="0" anchor="t" anchorCtr="0">
            <a:normAutofit lnSpcReduction="20000"/>
          </a:bodyPr>
          <a:lstStyle/>
          <a:p>
            <a:pPr indent="0" algn="r" fontAlgn="auto">
              <a:lnSpc>
                <a:spcPct val="130000"/>
              </a:lnSpc>
            </a:pPr>
            <a:r>
              <a:rPr lang="zh-CN" altLang="en-US" sz="985" spc="150" dirty="0">
                <a:solidFill>
                  <a:schemeClr val="tx1">
                    <a:lumMod val="65000"/>
                    <a:lumOff val="35000"/>
                  </a:schemeClr>
                </a:solidFill>
                <a:latin typeface="+mn-ea"/>
                <a:sym typeface="+mn-ea"/>
              </a:rPr>
              <a:t>例如通过分析客户服务数据，金融科技企业可提高客户满意度和忠诚度。</a:t>
            </a:r>
            <a:endParaRPr lang="zh-CN" altLang="en-US" sz="985" spc="150" dirty="0">
              <a:solidFill>
                <a:schemeClr val="tx1">
                  <a:lumMod val="65000"/>
                  <a:lumOff val="35000"/>
                </a:schemeClr>
              </a:solidFill>
              <a:latin typeface="+mn-ea"/>
              <a:sym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636270" y="987425"/>
            <a:ext cx="7871460" cy="506730"/>
          </a:xfrm>
          <a:prstGeom prst="rect">
            <a:avLst/>
          </a:prstGeom>
          <a:noFill/>
        </p:spPr>
        <p:txBody>
          <a:bodyPr wrap="square" rtlCol="0" anchor="t">
            <a:spAutoFit/>
          </a:bodyPr>
          <a:p>
            <a:pPr>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latin typeface="微软雅黑" panose="020B0503020204020204" charset="-122"/>
                <a:ea typeface="微软雅黑" panose="020B0503020204020204" charset="-122"/>
                <a:sym typeface="+mn-ea"/>
              </a:rPr>
              <a:t> </a:t>
            </a:r>
            <a:endParaRPr lang="zh-CN" dirty="0">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2"/>
            </p:custDataLst>
          </p:nvPr>
        </p:nvSpPr>
        <p:spPr>
          <a:xfrm>
            <a:off x="755650" y="316389"/>
            <a:ext cx="6096000" cy="506730"/>
          </a:xfrm>
          <a:prstGeom prst="rect">
            <a:avLst/>
          </a:prstGeom>
        </p:spPr>
        <p:txBody>
          <a:bodyPr>
            <a:spAutoFit/>
          </a:bodyPr>
          <a:p>
            <a:pPr>
              <a:buClrTx/>
              <a:buSzTx/>
              <a:buFontTx/>
            </a:pPr>
            <a:r>
              <a:rPr lang="zh-CN" altLang="en-US" sz="2700" b="1" dirty="0">
                <a:solidFill>
                  <a:srgbClr val="936419"/>
                </a:solidFill>
                <a:latin typeface="微软雅黑" panose="020B0503020204020204" charset="-122"/>
                <a:ea typeface="微软雅黑" panose="020B0503020204020204" charset="-122"/>
              </a:rPr>
              <a:t>大数据在金融科技企业风控中的应用</a:t>
            </a:r>
            <a:endParaRPr lang="zh-CN" altLang="en-US" sz="2700" b="1" dirty="0">
              <a:solidFill>
                <a:srgbClr val="936419"/>
              </a:solidFill>
              <a:latin typeface="微软雅黑" panose="020B0503020204020204" charset="-122"/>
              <a:ea typeface="微软雅黑" panose="020B0503020204020204" charset="-122"/>
            </a:endParaRPr>
          </a:p>
        </p:txBody>
      </p:sp>
      <p:sp>
        <p:nvSpPr>
          <p:cNvPr id="9" name="文本框 8"/>
          <p:cNvSpPr txBox="1"/>
          <p:nvPr/>
        </p:nvSpPr>
        <p:spPr>
          <a:xfrm>
            <a:off x="683895" y="1203325"/>
            <a:ext cx="5198745" cy="1504950"/>
          </a:xfrm>
          <a:prstGeom prst="rect">
            <a:avLst/>
          </a:prstGeom>
        </p:spPr>
        <p:txBody>
          <a:bodyPr>
            <a:noAutofit/>
            <a:extLst>
              <a:ext uri="{4A0BC546-FE56-4ADE-93B0-CB8AF2F6F144}">
                <wpsdc:textFrameExt xmlns:wpsdc="http://www.wps.cn/officeDocument/2022/drawingmlCustomData" type="text"/>
              </a:ext>
            </a:extLst>
          </a:bodyPr>
          <a:p>
            <a:r>
              <a:rPr lang="zh-CN" altLang="en-US" sz="2000">
                <a:latin typeface="Arial" panose="020B0604020202020204" pitchFamily="34" charset="0"/>
                <a:ea typeface="微软雅黑" panose="020B0503020204020204" charset="-122"/>
              </a:rPr>
              <a:t>问题引入</a:t>
            </a:r>
            <a:endParaRPr lang="zh-CN" altLang="en-US" sz="2000">
              <a:latin typeface="Arial" panose="020B0604020202020204" pitchFamily="34" charset="0"/>
              <a:ea typeface="微软雅黑" panose="020B0503020204020204" charset="-122"/>
            </a:endParaRPr>
          </a:p>
          <a:p>
            <a:r>
              <a:rPr lang="zh-CN" altLang="en-US" sz="2000">
                <a:latin typeface="Arial" panose="020B0604020202020204" pitchFamily="34" charset="0"/>
                <a:ea typeface="微软雅黑" panose="020B0503020204020204" charset="-122"/>
              </a:rPr>
              <a:t>你是否听说过或经历过有人冒充金融机构、</a:t>
            </a:r>
            <a:r>
              <a:rPr lang="en-US" altLang="zh-CN" sz="2000">
                <a:latin typeface="Arial" panose="020B0604020202020204" pitchFamily="34" charset="0"/>
                <a:ea typeface="微软雅黑" panose="020B0503020204020204" charset="-122"/>
              </a:rPr>
              <a:t>“**</a:t>
            </a:r>
            <a:r>
              <a:rPr lang="zh-CN" altLang="en-US" sz="2000">
                <a:latin typeface="Arial" panose="020B0604020202020204" pitchFamily="34" charset="0"/>
                <a:ea typeface="微软雅黑" panose="020B0503020204020204" charset="-122"/>
              </a:rPr>
              <a:t>金融平台客服”等身份，以“共享屏幕</a:t>
            </a:r>
            <a:r>
              <a:rPr lang="en-US" altLang="zh-CN" sz="2000">
                <a:latin typeface="Arial" panose="020B0604020202020204" pitchFamily="34" charset="0"/>
                <a:ea typeface="微软雅黑" panose="020B0503020204020204" charset="-122"/>
              </a:rPr>
              <a:t>“</a:t>
            </a:r>
            <a:r>
              <a:rPr lang="zh-CN" altLang="en-US" sz="2000">
                <a:latin typeface="Arial" panose="020B0604020202020204" pitchFamily="34" charset="0"/>
                <a:ea typeface="微软雅黑" panose="020B0503020204020204" charset="-122"/>
              </a:rPr>
              <a:t>、“注销账号”、</a:t>
            </a:r>
            <a:r>
              <a:rPr lang="en-US" altLang="zh-CN" sz="2000">
                <a:latin typeface="Arial" panose="020B0604020202020204" pitchFamily="34" charset="0"/>
                <a:ea typeface="微软雅黑" panose="020B0503020204020204" charset="-122"/>
              </a:rPr>
              <a:t>“</a:t>
            </a:r>
            <a:r>
              <a:rPr lang="zh-CN" altLang="en-US" sz="2000">
                <a:latin typeface="Arial" panose="020B0604020202020204" pitchFamily="34" charset="0"/>
                <a:ea typeface="微软雅黑" panose="020B0503020204020204" charset="-122"/>
              </a:rPr>
              <a:t>调低利率</a:t>
            </a:r>
            <a:r>
              <a:rPr lang="en-US" altLang="zh-CN" sz="2000">
                <a:latin typeface="Arial" panose="020B0604020202020204" pitchFamily="34" charset="0"/>
                <a:ea typeface="微软雅黑" panose="020B0503020204020204" charset="-122"/>
              </a:rPr>
              <a:t>”</a:t>
            </a:r>
            <a:r>
              <a:rPr lang="zh-CN" altLang="en-US" sz="2000">
                <a:latin typeface="Arial" panose="020B0604020202020204" pitchFamily="34" charset="0"/>
                <a:ea typeface="微软雅黑" panose="020B0503020204020204" charset="-122"/>
              </a:rPr>
              <a:t>等为由实施诈骗？</a:t>
            </a:r>
            <a:endParaRPr lang="zh-CN" altLang="en-US" sz="2000">
              <a:latin typeface="Arial" panose="020B0604020202020204" pitchFamily="34" charset="0"/>
              <a:ea typeface="微软雅黑" panose="020B0503020204020204" charset="-122"/>
            </a:endParaRPr>
          </a:p>
        </p:txBody>
      </p:sp>
      <p:pic>
        <p:nvPicPr>
          <p:cNvPr id="13" name="图片 12"/>
          <p:cNvPicPr/>
          <p:nvPr>
            <p:custDataLst>
              <p:tags r:id="rId3"/>
            </p:custDataLst>
          </p:nvPr>
        </p:nvPicPr>
        <p:blipFill>
          <a:blip r:embed="rId4"/>
          <a:stretch>
            <a:fillRect/>
          </a:stretch>
        </p:blipFill>
        <p:spPr>
          <a:xfrm>
            <a:off x="5724525" y="1202690"/>
            <a:ext cx="3020060" cy="3176270"/>
          </a:xfrm>
          <a:prstGeom prst="rect">
            <a:avLst/>
          </a:prstGeom>
          <a:noFill/>
          <a:ln w="9525">
            <a:noFill/>
          </a:ln>
        </p:spPr>
      </p:pic>
      <p:sp>
        <p:nvSpPr>
          <p:cNvPr id="14" name="文本框 13"/>
          <p:cNvSpPr txBox="1"/>
          <p:nvPr/>
        </p:nvSpPr>
        <p:spPr>
          <a:xfrm>
            <a:off x="782955" y="2691765"/>
            <a:ext cx="3850005" cy="675005"/>
          </a:xfrm>
          <a:prstGeom prst="rect">
            <a:avLst/>
          </a:prstGeom>
        </p:spPr>
        <p:txBody>
          <a:bodyPr>
            <a:noAutofit/>
            <a:extLst>
              <a:ext uri="{4A0BC546-FE56-4ADE-93B0-CB8AF2F6F144}">
                <wpsdc:textFrameExt xmlns:wpsdc="http://www.wps.cn/officeDocument/2022/drawingmlCustomData" type="text"/>
              </a:ext>
            </a:extLst>
          </a:bodyPr>
          <a:p>
            <a:pPr algn="l">
              <a:buClrTx/>
              <a:buSzTx/>
              <a:buFontTx/>
            </a:pPr>
            <a:r>
              <a:rPr lang="en-US" altLang="zh-CN" sz="2000">
                <a:latin typeface="Arial" panose="020B0604020202020204" pitchFamily="34" charset="0"/>
                <a:ea typeface="微软雅黑" panose="020B0503020204020204" charset="-122"/>
              </a:rPr>
              <a:t>你是否收到某消费金融产品套现的广告？</a:t>
            </a:r>
            <a:endParaRPr lang="en-US" altLang="zh-CN" sz="2000">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636270" y="987425"/>
            <a:ext cx="7871460" cy="506730"/>
          </a:xfrm>
          <a:prstGeom prst="rect">
            <a:avLst/>
          </a:prstGeom>
          <a:noFill/>
        </p:spPr>
        <p:txBody>
          <a:bodyPr wrap="square" rtlCol="0" anchor="t">
            <a:spAutoFit/>
          </a:bodyPr>
          <a:p>
            <a:pPr>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latin typeface="微软雅黑" panose="020B0503020204020204" charset="-122"/>
                <a:ea typeface="微软雅黑" panose="020B0503020204020204" charset="-122"/>
                <a:sym typeface="+mn-ea"/>
              </a:rPr>
              <a:t> </a:t>
            </a:r>
            <a:endParaRPr lang="zh-CN" dirty="0">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2"/>
            </p:custDataLst>
          </p:nvPr>
        </p:nvSpPr>
        <p:spPr>
          <a:xfrm>
            <a:off x="755650" y="316389"/>
            <a:ext cx="6096000" cy="506730"/>
          </a:xfrm>
          <a:prstGeom prst="rect">
            <a:avLst/>
          </a:prstGeom>
        </p:spPr>
        <p:txBody>
          <a:bodyPr>
            <a:spAutoFit/>
          </a:bodyPr>
          <a:p>
            <a:pPr>
              <a:buClrTx/>
              <a:buSzTx/>
              <a:buFontTx/>
            </a:pPr>
            <a:r>
              <a:rPr lang="zh-CN" altLang="en-US" sz="2700" b="1" dirty="0">
                <a:solidFill>
                  <a:srgbClr val="936419"/>
                </a:solidFill>
                <a:latin typeface="微软雅黑" panose="020B0503020204020204" charset="-122"/>
                <a:ea typeface="微软雅黑" panose="020B0503020204020204" charset="-122"/>
              </a:rPr>
              <a:t>金融科技企业大数据风控的痛点</a:t>
            </a:r>
            <a:endParaRPr lang="zh-CN" altLang="en-US" sz="2700" b="1" dirty="0">
              <a:solidFill>
                <a:srgbClr val="936419"/>
              </a:solidFill>
              <a:latin typeface="微软雅黑" panose="020B0503020204020204" charset="-122"/>
              <a:ea typeface="微软雅黑" panose="020B0503020204020204" charset="-122"/>
            </a:endParaRPr>
          </a:p>
        </p:txBody>
      </p:sp>
      <p:sp>
        <p:nvSpPr>
          <p:cNvPr id="12" name="任意多边形: 形状 11"/>
          <p:cNvSpPr/>
          <p:nvPr>
            <p:custDataLst>
              <p:tags r:id="rId3"/>
            </p:custDataLst>
          </p:nvPr>
        </p:nvSpPr>
        <p:spPr>
          <a:xfrm>
            <a:off x="530" y="2179448"/>
            <a:ext cx="1329747" cy="460908"/>
          </a:xfrm>
          <a:custGeom>
            <a:avLst/>
            <a:gdLst>
              <a:gd name="connsiteX0" fmla="*/ 0 w 1225937"/>
              <a:gd name="connsiteY0" fmla="*/ 0 h 552450"/>
              <a:gd name="connsiteX1" fmla="*/ 833242 w 1225937"/>
              <a:gd name="connsiteY1" fmla="*/ 0 h 552450"/>
              <a:gd name="connsiteX2" fmla="*/ 1225937 w 1225937"/>
              <a:gd name="connsiteY2" fmla="*/ 552450 h 552450"/>
              <a:gd name="connsiteX3" fmla="*/ 0 w 1225937"/>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1225937" h="552450">
                <a:moveTo>
                  <a:pt x="0" y="0"/>
                </a:moveTo>
                <a:lnTo>
                  <a:pt x="833242" y="0"/>
                </a:lnTo>
                <a:lnTo>
                  <a:pt x="1225937" y="552450"/>
                </a:lnTo>
                <a:lnTo>
                  <a:pt x="0" y="55245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500" dirty="0"/>
          </a:p>
        </p:txBody>
      </p:sp>
      <p:sp>
        <p:nvSpPr>
          <p:cNvPr id="2" name="矩形 1"/>
          <p:cNvSpPr/>
          <p:nvPr>
            <p:custDataLst>
              <p:tags r:id="rId4"/>
            </p:custDataLst>
          </p:nvPr>
        </p:nvSpPr>
        <p:spPr>
          <a:xfrm>
            <a:off x="176946" y="2390830"/>
            <a:ext cx="4069769" cy="94141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16" name="文本框 10"/>
          <p:cNvSpPr txBox="1"/>
          <p:nvPr>
            <p:custDataLst>
              <p:tags r:id="rId5"/>
            </p:custDataLst>
          </p:nvPr>
        </p:nvSpPr>
        <p:spPr>
          <a:xfrm>
            <a:off x="315219" y="2479303"/>
            <a:ext cx="3926198" cy="765002"/>
          </a:xfrm>
          <a:prstGeom prst="rect">
            <a:avLst/>
          </a:prstGeom>
          <a:noFill/>
        </p:spPr>
        <p:txBody>
          <a:bodyPr vert="horz" wrap="square" lIns="75086" tIns="39045" rIns="75086" bIns="39045" rtlCol="0" anchor="ctr" anchorCtr="0">
            <a:normAutofit fontScale="7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30000"/>
              </a:lnSpc>
              <a:buClrTx/>
              <a:buSzTx/>
              <a:buFontTx/>
            </a:pPr>
            <a:r>
              <a:rPr lang="zh-CN" altLang="en-US" sz="1500" spc="150">
                <a:latin typeface="+mn-ea"/>
                <a:sym typeface="+mn-ea"/>
              </a:rPr>
              <a:t>数据不完整、数据割裂</a:t>
            </a:r>
            <a:endParaRPr lang="zh-CN" altLang="en-US" sz="1500" spc="150">
              <a:latin typeface="+mn-ea"/>
              <a:sym typeface="+mn-ea"/>
            </a:endParaRPr>
          </a:p>
          <a:p>
            <a:pPr lvl="0" algn="l">
              <a:lnSpc>
                <a:spcPct val="130000"/>
              </a:lnSpc>
              <a:buClrTx/>
              <a:buSzTx/>
              <a:buFontTx/>
            </a:pPr>
            <a:r>
              <a:rPr lang="zh-CN" altLang="en-US" sz="1500" spc="150">
                <a:latin typeface="+mn-ea"/>
                <a:sym typeface="+mn-ea"/>
              </a:rPr>
              <a:t>不同的数据提供商数据割裂；商业机密和隐私保护目的不愿共享数据。仅输出标签化的信用评价。</a:t>
            </a:r>
            <a:endParaRPr lang="zh-CN" altLang="en-US" sz="1500" spc="150">
              <a:latin typeface="+mn-ea"/>
              <a:sym typeface="+mn-ea"/>
            </a:endParaRPr>
          </a:p>
        </p:txBody>
      </p:sp>
      <p:sp>
        <p:nvSpPr>
          <p:cNvPr id="18" name="标题 5"/>
          <p:cNvSpPr>
            <a:spLocks noGrp="1"/>
          </p:cNvSpPr>
          <p:nvPr>
            <p:custDataLst>
              <p:tags r:id="rId6"/>
            </p:custDataLst>
          </p:nvPr>
        </p:nvSpPr>
        <p:spPr>
          <a:xfrm>
            <a:off x="176946" y="1833502"/>
            <a:ext cx="729507" cy="647921"/>
          </a:xfrm>
          <a:prstGeom prst="rect">
            <a:avLst/>
          </a:prstGeom>
        </p:spPr>
        <p:txBody>
          <a:bodyPr vert="horz" wrap="square" lIns="75086" tIns="39045" rIns="75086" bIns="39045" rtlCol="0" anchor="ctr" anchorCtr="0">
            <a:normAutofit/>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lgn="ctr">
              <a:lnSpc>
                <a:spcPct val="130000"/>
              </a:lnSpc>
              <a:spcBef>
                <a:spcPts val="0"/>
              </a:spcBef>
              <a:buClrTx/>
              <a:buSzTx/>
              <a:buFont typeface="Arial" panose="020B0604020202020204" pitchFamily="34" charset="0"/>
            </a:pPr>
            <a:r>
              <a:rPr lang="en-US" altLang="zh-CN" sz="2670" b="1" spc="300">
                <a:solidFill>
                  <a:schemeClr val="accent1">
                    <a:lumMod val="50000"/>
                  </a:schemeClr>
                </a:solidFill>
                <a:latin typeface="+mn-ea"/>
                <a:ea typeface="+mn-ea"/>
                <a:sym typeface="+mn-ea"/>
              </a:rPr>
              <a:t>01</a:t>
            </a:r>
            <a:endParaRPr lang="en-US" altLang="zh-CN" sz="2670" b="1" spc="300">
              <a:solidFill>
                <a:schemeClr val="accent1">
                  <a:lumMod val="50000"/>
                </a:schemeClr>
              </a:solidFill>
              <a:latin typeface="+mn-ea"/>
              <a:ea typeface="+mn-ea"/>
              <a:sym typeface="+mn-ea"/>
            </a:endParaRPr>
          </a:p>
        </p:txBody>
      </p:sp>
      <p:sp>
        <p:nvSpPr>
          <p:cNvPr id="36" name="任意多边形: 形状 35"/>
          <p:cNvSpPr/>
          <p:nvPr>
            <p:custDataLst>
              <p:tags r:id="rId7"/>
            </p:custDataLst>
          </p:nvPr>
        </p:nvSpPr>
        <p:spPr>
          <a:xfrm>
            <a:off x="4897815" y="2157727"/>
            <a:ext cx="1329747" cy="460908"/>
          </a:xfrm>
          <a:custGeom>
            <a:avLst/>
            <a:gdLst>
              <a:gd name="connsiteX0" fmla="*/ 0 w 1225937"/>
              <a:gd name="connsiteY0" fmla="*/ 0 h 552450"/>
              <a:gd name="connsiteX1" fmla="*/ 833242 w 1225937"/>
              <a:gd name="connsiteY1" fmla="*/ 0 h 552450"/>
              <a:gd name="connsiteX2" fmla="*/ 1225937 w 1225937"/>
              <a:gd name="connsiteY2" fmla="*/ 552450 h 552450"/>
              <a:gd name="connsiteX3" fmla="*/ 0 w 1225937"/>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1225937" h="552450">
                <a:moveTo>
                  <a:pt x="0" y="0"/>
                </a:moveTo>
                <a:lnTo>
                  <a:pt x="833242" y="0"/>
                </a:lnTo>
                <a:lnTo>
                  <a:pt x="1225937" y="552450"/>
                </a:lnTo>
                <a:lnTo>
                  <a:pt x="0" y="552450"/>
                </a:lnTo>
                <a:close/>
              </a:path>
            </a:pathLst>
          </a:cu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500" dirty="0"/>
          </a:p>
        </p:txBody>
      </p:sp>
      <p:sp>
        <p:nvSpPr>
          <p:cNvPr id="38" name="矩形 37"/>
          <p:cNvSpPr/>
          <p:nvPr>
            <p:custDataLst>
              <p:tags r:id="rId8"/>
            </p:custDataLst>
          </p:nvPr>
        </p:nvSpPr>
        <p:spPr>
          <a:xfrm>
            <a:off x="5074761" y="2369109"/>
            <a:ext cx="4069769" cy="941419"/>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40" name="文本框 10"/>
          <p:cNvSpPr txBox="1"/>
          <p:nvPr>
            <p:custDataLst>
              <p:tags r:id="rId9"/>
            </p:custDataLst>
          </p:nvPr>
        </p:nvSpPr>
        <p:spPr>
          <a:xfrm>
            <a:off x="5213034" y="2457582"/>
            <a:ext cx="3926198" cy="765002"/>
          </a:xfrm>
          <a:prstGeom prst="rect">
            <a:avLst/>
          </a:prstGeom>
          <a:noFill/>
        </p:spPr>
        <p:txBody>
          <a:bodyPr vert="horz" wrap="square" lIns="75086" tIns="39045" rIns="75086" bIns="39045" rtlCol="0" anchor="ctr" anchorCtr="0">
            <a:normAutofit fontScale="9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30000"/>
              </a:lnSpc>
              <a:buClrTx/>
              <a:buSzTx/>
              <a:buFontTx/>
            </a:pPr>
            <a:r>
              <a:rPr lang="zh-CN" altLang="en-US" sz="1500" spc="150">
                <a:latin typeface="+mn-ea"/>
                <a:sym typeface="+mn-ea"/>
              </a:rPr>
              <a:t>用户欺诈</a:t>
            </a:r>
            <a:endParaRPr lang="zh-CN" altLang="en-US" sz="1500" spc="150">
              <a:latin typeface="+mn-ea"/>
              <a:sym typeface="+mn-ea"/>
            </a:endParaRPr>
          </a:p>
          <a:p>
            <a:pPr lvl="0" algn="l">
              <a:lnSpc>
                <a:spcPct val="130000"/>
              </a:lnSpc>
              <a:buClrTx/>
              <a:buSzTx/>
              <a:buFontTx/>
            </a:pPr>
            <a:r>
              <a:rPr lang="zh-CN" altLang="en-US" sz="1500" spc="150">
                <a:latin typeface="+mn-ea"/>
                <a:sym typeface="+mn-ea"/>
              </a:rPr>
              <a:t>账户伪冒开立、盗刷等申请和交易欺诈行为</a:t>
            </a:r>
            <a:endParaRPr lang="zh-CN" altLang="en-US" sz="1500" spc="150">
              <a:latin typeface="+mn-ea"/>
              <a:sym typeface="+mn-ea"/>
            </a:endParaRPr>
          </a:p>
        </p:txBody>
      </p:sp>
      <p:sp>
        <p:nvSpPr>
          <p:cNvPr id="42" name="标题 5"/>
          <p:cNvSpPr>
            <a:spLocks noGrp="1"/>
          </p:cNvSpPr>
          <p:nvPr>
            <p:custDataLst>
              <p:tags r:id="rId10"/>
            </p:custDataLst>
          </p:nvPr>
        </p:nvSpPr>
        <p:spPr>
          <a:xfrm>
            <a:off x="5074761" y="1811781"/>
            <a:ext cx="729507" cy="647921"/>
          </a:xfrm>
          <a:prstGeom prst="rect">
            <a:avLst/>
          </a:prstGeom>
        </p:spPr>
        <p:txBody>
          <a:bodyPr vert="horz" wrap="square" lIns="75086" tIns="39045" rIns="75086" bIns="39045" rtlCol="0" anchor="ctr" anchorCtr="0">
            <a:normAutofit/>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indent="0" algn="ctr">
              <a:lnSpc>
                <a:spcPct val="130000"/>
              </a:lnSpc>
              <a:spcBef>
                <a:spcPts val="0"/>
              </a:spcBef>
              <a:buFont typeface="Arial" panose="020B0604020202020204" pitchFamily="34" charset="0"/>
            </a:pPr>
            <a:r>
              <a:rPr lang="en-US" altLang="zh-CN" sz="2670" b="1" spc="300" dirty="0">
                <a:solidFill>
                  <a:schemeClr val="accent2">
                    <a:lumMod val="50000"/>
                  </a:schemeClr>
                </a:solidFill>
                <a:latin typeface="+mn-ea"/>
                <a:ea typeface="+mn-ea"/>
              </a:rPr>
              <a:t>02</a:t>
            </a:r>
            <a:endParaRPr lang="en-US" altLang="zh-CN" sz="2670" b="1" spc="300" dirty="0">
              <a:solidFill>
                <a:schemeClr val="accent2">
                  <a:lumMod val="50000"/>
                </a:schemeClr>
              </a:solidFill>
              <a:latin typeface="+mn-ea"/>
              <a:ea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636270" y="987425"/>
            <a:ext cx="7871460" cy="553085"/>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r>
              <a:rPr lang="zh-CN" sz="2000" b="1" dirty="0">
                <a:solidFill>
                  <a:schemeClr val="accent6"/>
                </a:solidFill>
                <a:latin typeface="微软雅黑" panose="020B0503020204020204" charset="-122"/>
                <a:ea typeface="微软雅黑" panose="020B0503020204020204" charset="-122"/>
                <a:sym typeface="+mn-ea"/>
              </a:rPr>
              <a:t>案例学习</a:t>
            </a:r>
            <a:r>
              <a:rPr lang="en-US" altLang="zh-CN" sz="2000" b="1" dirty="0">
                <a:solidFill>
                  <a:schemeClr val="accent6"/>
                </a:solidFill>
                <a:latin typeface="微软雅黑" panose="020B0503020204020204" charset="-122"/>
                <a:ea typeface="微软雅黑" panose="020B0503020204020204" charset="-122"/>
                <a:sym typeface="+mn-ea"/>
              </a:rPr>
              <a:t> </a:t>
            </a:r>
            <a:r>
              <a:rPr lang="zh-CN" altLang="en-US" sz="2000" b="1" dirty="0">
                <a:solidFill>
                  <a:schemeClr val="accent6"/>
                </a:solidFill>
                <a:latin typeface="微软雅黑" panose="020B0503020204020204" charset="-122"/>
                <a:ea typeface="微软雅黑" panose="020B0503020204020204" charset="-122"/>
                <a:sym typeface="+mn-ea"/>
              </a:rPr>
              <a:t>京东</a:t>
            </a:r>
            <a:r>
              <a:rPr lang="en-US" altLang="zh-CN" sz="2000" b="1" dirty="0">
                <a:solidFill>
                  <a:schemeClr val="accent6"/>
                </a:solidFill>
                <a:latin typeface="微软雅黑" panose="020B0503020204020204" charset="-122"/>
                <a:ea typeface="微软雅黑" panose="020B0503020204020204" charset="-122"/>
                <a:sym typeface="+mn-ea"/>
              </a:rPr>
              <a:t>“</a:t>
            </a:r>
            <a:r>
              <a:rPr lang="zh-CN" altLang="en-US" sz="2000" b="1" dirty="0">
                <a:solidFill>
                  <a:schemeClr val="accent6"/>
                </a:solidFill>
                <a:latin typeface="微软雅黑" panose="020B0503020204020204" charset="-122"/>
                <a:ea typeface="微软雅黑" panose="020B0503020204020204" charset="-122"/>
                <a:sym typeface="+mn-ea"/>
              </a:rPr>
              <a:t>风控超脑</a:t>
            </a:r>
            <a:r>
              <a:rPr lang="en-US" altLang="zh-CN" sz="2000" b="1" dirty="0">
                <a:solidFill>
                  <a:schemeClr val="accent6"/>
                </a:solidFill>
                <a:latin typeface="微软雅黑" panose="020B0503020204020204" charset="-122"/>
                <a:ea typeface="微软雅黑" panose="020B0503020204020204" charset="-122"/>
                <a:sym typeface="+mn-ea"/>
              </a:rPr>
              <a:t>”</a:t>
            </a:r>
            <a:endParaRPr lang="en-US" altLang="zh-CN" sz="2000" b="1" dirty="0">
              <a:solidFill>
                <a:schemeClr val="accent6"/>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2"/>
            </p:custDataLst>
          </p:nvPr>
        </p:nvSpPr>
        <p:spPr>
          <a:xfrm>
            <a:off x="755650" y="316389"/>
            <a:ext cx="6096000" cy="506730"/>
          </a:xfrm>
          <a:prstGeom prst="rect">
            <a:avLst/>
          </a:prstGeom>
        </p:spPr>
        <p:txBody>
          <a:bodyPr>
            <a:spAutoFit/>
          </a:bodyPr>
          <a:p>
            <a:pPr algn="l">
              <a:buClrTx/>
              <a:buSzTx/>
              <a:buFontTx/>
            </a:pPr>
            <a:r>
              <a:rPr lang="zh-CN" altLang="en-US" sz="2700" b="1" dirty="0">
                <a:solidFill>
                  <a:srgbClr val="936419"/>
                </a:solidFill>
                <a:latin typeface="微软雅黑" panose="020B0503020204020204" charset="-122"/>
                <a:ea typeface="微软雅黑" panose="020B0503020204020204" charset="-122"/>
              </a:rPr>
              <a:t>大数据在金融科技企业风控中的应用</a:t>
            </a:r>
            <a:endParaRPr lang="zh-CN" altLang="en-US" sz="2700" b="1" dirty="0">
              <a:solidFill>
                <a:srgbClr val="936419"/>
              </a:solidFill>
              <a:latin typeface="微软雅黑" panose="020B0503020204020204" charset="-122"/>
              <a:ea typeface="微软雅黑" panose="020B0503020204020204" charset="-122"/>
            </a:endParaRPr>
          </a:p>
        </p:txBody>
      </p:sp>
      <p:pic>
        <p:nvPicPr>
          <p:cNvPr id="5" name="图片 1" descr="https://imgslim.geekpark.net/uploads/image/file/a7/c8/a7c8316f29dcc9cf25ecbd9478407ce9.jpg"/>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951230" y="1515745"/>
            <a:ext cx="6990715" cy="3469005"/>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8" name="文本框 7"/>
          <p:cNvSpPr txBox="1"/>
          <p:nvPr/>
        </p:nvSpPr>
        <p:spPr>
          <a:xfrm>
            <a:off x="335915" y="925195"/>
            <a:ext cx="7871460" cy="553085"/>
          </a:xfrm>
          <a:prstGeom prst="rect">
            <a:avLst/>
          </a:prstGeom>
          <a:noFill/>
        </p:spPr>
        <p:txBody>
          <a:bodyPr wrap="square" rtlCol="0" anchor="t">
            <a:spAutoFit/>
          </a:bodyPr>
          <a:p>
            <a:pPr algn="l">
              <a:lnSpc>
                <a:spcPct val="150000"/>
              </a:lnSpc>
            </a:pPr>
            <a:r>
              <a:rPr lang="en-US" altLang="zh-CN" b="1" dirty="0">
                <a:solidFill>
                  <a:srgbClr val="0070C0"/>
                </a:solidFill>
                <a:latin typeface="微软雅黑" panose="020B0503020204020204" charset="-122"/>
                <a:ea typeface="微软雅黑" panose="020B0503020204020204" charset="-122"/>
                <a:sym typeface="+mn-ea"/>
              </a:rPr>
              <a:t>    </a:t>
            </a:r>
            <a:r>
              <a:rPr lang="zh-CN" sz="2000" b="1" dirty="0">
                <a:solidFill>
                  <a:srgbClr val="0070C0"/>
                </a:solidFill>
                <a:latin typeface="微软雅黑" panose="020B0503020204020204" charset="-122"/>
                <a:ea typeface="微软雅黑" panose="020B0503020204020204" charset="-122"/>
                <a:sym typeface="+mn-ea"/>
              </a:rPr>
              <a:t>案例学习</a:t>
            </a:r>
            <a:r>
              <a:rPr lang="en-US" altLang="zh-CN" sz="2000" b="1" dirty="0">
                <a:solidFill>
                  <a:srgbClr val="0070C0"/>
                </a:solidFill>
                <a:latin typeface="微软雅黑" panose="020B0503020204020204" charset="-122"/>
                <a:ea typeface="微软雅黑" panose="020B0503020204020204" charset="-122"/>
                <a:sym typeface="+mn-ea"/>
              </a:rPr>
              <a:t> </a:t>
            </a:r>
            <a:r>
              <a:rPr lang="zh-CN" altLang="en-US" sz="2000" b="1" dirty="0">
                <a:solidFill>
                  <a:srgbClr val="0070C0"/>
                </a:solidFill>
                <a:latin typeface="微软雅黑" panose="020B0503020204020204" charset="-122"/>
                <a:ea typeface="微软雅黑" panose="020B0503020204020204" charset="-122"/>
                <a:sym typeface="+mn-ea"/>
              </a:rPr>
              <a:t>京东</a:t>
            </a:r>
            <a:r>
              <a:rPr lang="en-US" altLang="zh-CN" sz="2000" b="1" dirty="0">
                <a:solidFill>
                  <a:srgbClr val="0070C0"/>
                </a:solidFill>
                <a:latin typeface="微软雅黑" panose="020B0503020204020204" charset="-122"/>
                <a:ea typeface="微软雅黑" panose="020B0503020204020204" charset="-122"/>
                <a:sym typeface="+mn-ea"/>
              </a:rPr>
              <a:t>“</a:t>
            </a:r>
            <a:r>
              <a:rPr lang="zh-CN" altLang="en-US" sz="2000" b="1" dirty="0">
                <a:solidFill>
                  <a:srgbClr val="0070C0"/>
                </a:solidFill>
                <a:latin typeface="微软雅黑" panose="020B0503020204020204" charset="-122"/>
                <a:ea typeface="微软雅黑" panose="020B0503020204020204" charset="-122"/>
                <a:sym typeface="+mn-ea"/>
              </a:rPr>
              <a:t>风控超脑</a:t>
            </a:r>
            <a:r>
              <a:rPr lang="en-US" altLang="zh-CN" sz="2000" b="1" dirty="0">
                <a:solidFill>
                  <a:srgbClr val="0070C0"/>
                </a:solidFill>
                <a:latin typeface="微软雅黑" panose="020B0503020204020204" charset="-122"/>
                <a:ea typeface="微软雅黑" panose="020B0503020204020204" charset="-122"/>
                <a:sym typeface="+mn-ea"/>
              </a:rPr>
              <a:t>”</a:t>
            </a:r>
            <a:endParaRPr lang="en-US" altLang="zh-CN" sz="2000" b="1" dirty="0">
              <a:solidFill>
                <a:srgbClr val="0070C0"/>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2"/>
            </p:custDataLst>
          </p:nvPr>
        </p:nvSpPr>
        <p:spPr>
          <a:xfrm>
            <a:off x="755650" y="316389"/>
            <a:ext cx="6096000" cy="506730"/>
          </a:xfrm>
          <a:prstGeom prst="rect">
            <a:avLst/>
          </a:prstGeom>
        </p:spPr>
        <p:txBody>
          <a:bodyPr>
            <a:spAutoFit/>
          </a:bodyPr>
          <a:p>
            <a:pPr algn="l">
              <a:buClrTx/>
              <a:buSzTx/>
              <a:buFontTx/>
            </a:pPr>
            <a:r>
              <a:rPr lang="zh-CN" altLang="en-US" sz="2700" b="1" dirty="0">
                <a:solidFill>
                  <a:srgbClr val="936419"/>
                </a:solidFill>
                <a:latin typeface="微软雅黑" panose="020B0503020204020204" charset="-122"/>
                <a:ea typeface="微软雅黑" panose="020B0503020204020204" charset="-122"/>
              </a:rPr>
              <a:t>大数据在金融科技企业风控中的应用</a:t>
            </a:r>
            <a:endParaRPr lang="zh-CN" altLang="en-US" sz="2700" b="1" dirty="0">
              <a:solidFill>
                <a:srgbClr val="936419"/>
              </a:solidFill>
              <a:latin typeface="微软雅黑" panose="020B0503020204020204" charset="-122"/>
              <a:ea typeface="微软雅黑" panose="020B0503020204020204" charset="-122"/>
            </a:endParaRPr>
          </a:p>
        </p:txBody>
      </p:sp>
      <p:sp>
        <p:nvSpPr>
          <p:cNvPr id="25" name="任意多边形: 形状 14"/>
          <p:cNvSpPr/>
          <p:nvPr>
            <p:custDataLst>
              <p:tags r:id="rId3"/>
            </p:custDataLst>
          </p:nvPr>
        </p:nvSpPr>
        <p:spPr bwMode="auto">
          <a:xfrm>
            <a:off x="2608212" y="3597059"/>
            <a:ext cx="3919253" cy="782852"/>
          </a:xfrm>
          <a:custGeom>
            <a:avLst/>
            <a:gdLst>
              <a:gd name="connsiteX0" fmla="*/ 4418 w 8836"/>
              <a:gd name="connsiteY0" fmla="*/ 1765 h 1765"/>
              <a:gd name="connsiteX1" fmla="*/ 8836 w 8836"/>
              <a:gd name="connsiteY1" fmla="*/ 789 h 1765"/>
              <a:gd name="connsiteX2" fmla="*/ 4400 w 8836"/>
              <a:gd name="connsiteY2" fmla="*/ 0 h 1765"/>
              <a:gd name="connsiteX3" fmla="*/ 0 w 8836"/>
              <a:gd name="connsiteY3" fmla="*/ 789 h 1765"/>
              <a:gd name="connsiteX4" fmla="*/ 4418 w 8836"/>
              <a:gd name="connsiteY4" fmla="*/ 1765 h 1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6" h="1765">
                <a:moveTo>
                  <a:pt x="4418" y="1765"/>
                </a:moveTo>
                <a:lnTo>
                  <a:pt x="8836" y="789"/>
                </a:lnTo>
                <a:lnTo>
                  <a:pt x="4400" y="0"/>
                </a:lnTo>
                <a:lnTo>
                  <a:pt x="0" y="789"/>
                </a:lnTo>
                <a:lnTo>
                  <a:pt x="4418" y="1765"/>
                </a:lnTo>
                <a:close/>
              </a:path>
            </a:pathLst>
          </a:custGeom>
          <a:noFill/>
          <a:ln w="6350">
            <a:gradFill>
              <a:gsLst>
                <a:gs pos="100000">
                  <a:schemeClr val="accent1">
                    <a:lumMod val="40000"/>
                    <a:lumOff val="60000"/>
                  </a:schemeClr>
                </a:gs>
                <a:gs pos="0">
                  <a:schemeClr val="accent1">
                    <a:lumMod val="60000"/>
                    <a:lumOff val="40000"/>
                  </a:schemeClr>
                </a:gs>
              </a:gsLst>
              <a:lin ang="15480000" scaled="1"/>
            </a:gradFill>
            <a:prstDash val="sysDash"/>
            <a:round/>
          </a:ln>
          <a:scene3d>
            <a:camera prst="orthographicFront"/>
            <a:lightRig rig="threePt" dir="t"/>
          </a:scene3d>
          <a:sp3d/>
        </p:spPr>
        <p:txBody>
          <a:bodyPr rot="0" spcFirstLastPara="0" vert="horz" wrap="square" lIns="79894" tIns="39947" rIns="79894" bIns="39947" numCol="1" spcCol="0" rtlCol="0" fromWordArt="0" anchor="t"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l" defTabSz="914400">
              <a:buClrTx/>
              <a:buSzTx/>
              <a:buFontTx/>
            </a:pPr>
            <a:endParaRPr lang="zh-CN" altLang="en-US" sz="1575">
              <a:sym typeface="+mn-ea"/>
            </a:endParaRPr>
          </a:p>
        </p:txBody>
      </p:sp>
      <p:sp>
        <p:nvSpPr>
          <p:cNvPr id="26" name="任意多边形: 形状 14"/>
          <p:cNvSpPr/>
          <p:nvPr>
            <p:custDataLst>
              <p:tags r:id="rId4"/>
            </p:custDataLst>
          </p:nvPr>
        </p:nvSpPr>
        <p:spPr bwMode="auto">
          <a:xfrm>
            <a:off x="3121976" y="4043135"/>
            <a:ext cx="2891726" cy="577568"/>
          </a:xfrm>
          <a:custGeom>
            <a:avLst/>
            <a:gdLst>
              <a:gd name="connsiteX0" fmla="*/ 4418 w 8836"/>
              <a:gd name="connsiteY0" fmla="*/ 1765 h 1765"/>
              <a:gd name="connsiteX1" fmla="*/ 8836 w 8836"/>
              <a:gd name="connsiteY1" fmla="*/ 789 h 1765"/>
              <a:gd name="connsiteX2" fmla="*/ 4400 w 8836"/>
              <a:gd name="connsiteY2" fmla="*/ 0 h 1765"/>
              <a:gd name="connsiteX3" fmla="*/ 0 w 8836"/>
              <a:gd name="connsiteY3" fmla="*/ 789 h 1765"/>
              <a:gd name="connsiteX4" fmla="*/ 4418 w 8836"/>
              <a:gd name="connsiteY4" fmla="*/ 1765 h 1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6" h="1765">
                <a:moveTo>
                  <a:pt x="4418" y="1765"/>
                </a:moveTo>
                <a:lnTo>
                  <a:pt x="8836" y="789"/>
                </a:lnTo>
                <a:lnTo>
                  <a:pt x="4400" y="0"/>
                </a:lnTo>
                <a:lnTo>
                  <a:pt x="0" y="789"/>
                </a:lnTo>
                <a:lnTo>
                  <a:pt x="4418" y="1765"/>
                </a:lnTo>
                <a:close/>
              </a:path>
            </a:pathLst>
          </a:custGeom>
          <a:noFill/>
          <a:ln w="6350">
            <a:gradFill>
              <a:gsLst>
                <a:gs pos="100000">
                  <a:schemeClr val="accent1">
                    <a:lumMod val="20000"/>
                    <a:lumOff val="80000"/>
                  </a:schemeClr>
                </a:gs>
                <a:gs pos="0">
                  <a:schemeClr val="accent1">
                    <a:lumMod val="40000"/>
                    <a:lumOff val="60000"/>
                  </a:schemeClr>
                </a:gs>
              </a:gsLst>
              <a:lin ang="15480000" scaled="1"/>
            </a:gradFill>
            <a:prstDash val="sysDash"/>
            <a:round/>
          </a:ln>
          <a:scene3d>
            <a:camera prst="orthographicFront"/>
            <a:lightRig rig="threePt" dir="t"/>
          </a:scene3d>
          <a:sp3d/>
        </p:spPr>
        <p:txBody>
          <a:bodyPr rot="0" spcFirstLastPara="0" vert="horz" wrap="square" lIns="79894" tIns="39947" rIns="79894" bIns="39947" numCol="1" spcCol="0" rtlCol="0" fromWordArt="0" anchor="t"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l" defTabSz="914400">
              <a:buClrTx/>
              <a:buSzTx/>
              <a:buFontTx/>
            </a:pPr>
            <a:endParaRPr lang="zh-CN" altLang="en-US" sz="1575">
              <a:sym typeface="+mn-ea"/>
            </a:endParaRPr>
          </a:p>
        </p:txBody>
      </p:sp>
      <p:sp>
        <p:nvSpPr>
          <p:cNvPr id="24" name="任意多边形: 形状 14"/>
          <p:cNvSpPr/>
          <p:nvPr>
            <p:custDataLst>
              <p:tags r:id="rId5"/>
            </p:custDataLst>
          </p:nvPr>
        </p:nvSpPr>
        <p:spPr bwMode="auto">
          <a:xfrm>
            <a:off x="1542956" y="2958460"/>
            <a:ext cx="6049210" cy="1208399"/>
          </a:xfrm>
          <a:custGeom>
            <a:avLst/>
            <a:gdLst>
              <a:gd name="connsiteX0" fmla="*/ 4418 w 8836"/>
              <a:gd name="connsiteY0" fmla="*/ 1765 h 1765"/>
              <a:gd name="connsiteX1" fmla="*/ 8836 w 8836"/>
              <a:gd name="connsiteY1" fmla="*/ 789 h 1765"/>
              <a:gd name="connsiteX2" fmla="*/ 4400 w 8836"/>
              <a:gd name="connsiteY2" fmla="*/ 0 h 1765"/>
              <a:gd name="connsiteX3" fmla="*/ 0 w 8836"/>
              <a:gd name="connsiteY3" fmla="*/ 789 h 1765"/>
              <a:gd name="connsiteX4" fmla="*/ 4418 w 8836"/>
              <a:gd name="connsiteY4" fmla="*/ 1765 h 1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6" h="1765">
                <a:moveTo>
                  <a:pt x="4418" y="1765"/>
                </a:moveTo>
                <a:lnTo>
                  <a:pt x="8836" y="789"/>
                </a:lnTo>
                <a:lnTo>
                  <a:pt x="4400" y="0"/>
                </a:lnTo>
                <a:lnTo>
                  <a:pt x="0" y="789"/>
                </a:lnTo>
                <a:lnTo>
                  <a:pt x="4418" y="1765"/>
                </a:lnTo>
                <a:close/>
              </a:path>
            </a:pathLst>
          </a:custGeom>
          <a:noFill/>
          <a:ln w="6350">
            <a:gradFill>
              <a:gsLst>
                <a:gs pos="100000">
                  <a:schemeClr val="accent1">
                    <a:lumMod val="20000"/>
                    <a:lumOff val="80000"/>
                  </a:schemeClr>
                </a:gs>
                <a:gs pos="0">
                  <a:schemeClr val="accent1"/>
                </a:gs>
              </a:gsLst>
              <a:lin ang="15480000" scaled="1"/>
            </a:gradFill>
            <a:prstDash val="sysDash"/>
            <a:round/>
          </a:ln>
          <a:scene3d>
            <a:camera prst="orthographicFront"/>
            <a:lightRig rig="threePt" dir="t"/>
          </a:scene3d>
          <a:sp3d/>
        </p:spPr>
        <p:txBody>
          <a:bodyPr rot="0" spcFirstLastPara="0" vert="horz" wrap="square" lIns="79894" tIns="39947" rIns="79894" bIns="39947" numCol="1" spcCol="0" rtlCol="0" fromWordArt="0" anchor="t"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l" defTabSz="914400">
              <a:buClrTx/>
              <a:buSzTx/>
              <a:buFontTx/>
            </a:pPr>
            <a:endParaRPr lang="zh-CN" altLang="en-US" sz="1575">
              <a:sym typeface="+mn-ea"/>
            </a:endParaRPr>
          </a:p>
        </p:txBody>
      </p:sp>
      <p:sp>
        <p:nvSpPr>
          <p:cNvPr id="45" name="任意多边形: 形状 14"/>
          <p:cNvSpPr/>
          <p:nvPr>
            <p:custDataLst>
              <p:tags r:id="rId6"/>
            </p:custDataLst>
          </p:nvPr>
        </p:nvSpPr>
        <p:spPr bwMode="auto">
          <a:xfrm>
            <a:off x="2608212" y="3731866"/>
            <a:ext cx="3919253" cy="782852"/>
          </a:xfrm>
          <a:custGeom>
            <a:avLst/>
            <a:gdLst>
              <a:gd name="connsiteX0" fmla="*/ 4418 w 8836"/>
              <a:gd name="connsiteY0" fmla="*/ 1765 h 1765"/>
              <a:gd name="connsiteX1" fmla="*/ 8836 w 8836"/>
              <a:gd name="connsiteY1" fmla="*/ 789 h 1765"/>
              <a:gd name="connsiteX2" fmla="*/ 4400 w 8836"/>
              <a:gd name="connsiteY2" fmla="*/ 0 h 1765"/>
              <a:gd name="connsiteX3" fmla="*/ 0 w 8836"/>
              <a:gd name="connsiteY3" fmla="*/ 789 h 1765"/>
              <a:gd name="connsiteX4" fmla="*/ 4418 w 8836"/>
              <a:gd name="connsiteY4" fmla="*/ 1765 h 1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6" h="1765">
                <a:moveTo>
                  <a:pt x="4418" y="1765"/>
                </a:moveTo>
                <a:lnTo>
                  <a:pt x="8836" y="789"/>
                </a:lnTo>
                <a:lnTo>
                  <a:pt x="4400" y="0"/>
                </a:lnTo>
                <a:lnTo>
                  <a:pt x="0" y="789"/>
                </a:lnTo>
                <a:lnTo>
                  <a:pt x="4418" y="1765"/>
                </a:lnTo>
                <a:close/>
              </a:path>
            </a:pathLst>
          </a:custGeom>
          <a:noFill/>
          <a:ln w="6350">
            <a:gradFill>
              <a:gsLst>
                <a:gs pos="100000">
                  <a:schemeClr val="accent1">
                    <a:lumMod val="40000"/>
                    <a:lumOff val="60000"/>
                  </a:schemeClr>
                </a:gs>
                <a:gs pos="0">
                  <a:schemeClr val="accent1">
                    <a:lumMod val="60000"/>
                    <a:lumOff val="40000"/>
                  </a:schemeClr>
                </a:gs>
              </a:gsLst>
              <a:lin ang="15480000" scaled="1"/>
            </a:gradFill>
            <a:prstDash val="sysDash"/>
            <a:round/>
          </a:ln>
          <a:scene3d>
            <a:camera prst="orthographicFront"/>
            <a:lightRig rig="threePt" dir="t"/>
          </a:scene3d>
          <a:sp3d/>
        </p:spPr>
        <p:txBody>
          <a:bodyPr rot="0" spcFirstLastPara="0" vert="horz" wrap="square" lIns="79894" tIns="39947" rIns="79894" bIns="39947" numCol="1" spcCol="0" rtlCol="0" fromWordArt="0" anchor="t"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l" defTabSz="914400">
              <a:buClrTx/>
              <a:buSzTx/>
              <a:buFontTx/>
            </a:pPr>
            <a:endParaRPr lang="zh-CN" altLang="en-US" sz="1575">
              <a:sym typeface="+mn-ea"/>
            </a:endParaRPr>
          </a:p>
        </p:txBody>
      </p:sp>
      <p:sp>
        <p:nvSpPr>
          <p:cNvPr id="46" name="任意多边形: 形状 14"/>
          <p:cNvSpPr/>
          <p:nvPr>
            <p:custDataLst>
              <p:tags r:id="rId7"/>
            </p:custDataLst>
          </p:nvPr>
        </p:nvSpPr>
        <p:spPr bwMode="auto">
          <a:xfrm>
            <a:off x="3121976" y="3804562"/>
            <a:ext cx="2891726" cy="577568"/>
          </a:xfrm>
          <a:custGeom>
            <a:avLst/>
            <a:gdLst>
              <a:gd name="connsiteX0" fmla="*/ 4418 w 8836"/>
              <a:gd name="connsiteY0" fmla="*/ 1765 h 1765"/>
              <a:gd name="connsiteX1" fmla="*/ 8836 w 8836"/>
              <a:gd name="connsiteY1" fmla="*/ 789 h 1765"/>
              <a:gd name="connsiteX2" fmla="*/ 4400 w 8836"/>
              <a:gd name="connsiteY2" fmla="*/ 0 h 1765"/>
              <a:gd name="connsiteX3" fmla="*/ 0 w 8836"/>
              <a:gd name="connsiteY3" fmla="*/ 789 h 1765"/>
              <a:gd name="connsiteX4" fmla="*/ 4418 w 8836"/>
              <a:gd name="connsiteY4" fmla="*/ 1765 h 1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6" h="1765">
                <a:moveTo>
                  <a:pt x="4418" y="1765"/>
                </a:moveTo>
                <a:lnTo>
                  <a:pt x="8836" y="789"/>
                </a:lnTo>
                <a:lnTo>
                  <a:pt x="4400" y="0"/>
                </a:lnTo>
                <a:lnTo>
                  <a:pt x="0" y="789"/>
                </a:lnTo>
                <a:lnTo>
                  <a:pt x="4418" y="1765"/>
                </a:lnTo>
                <a:close/>
              </a:path>
            </a:pathLst>
          </a:custGeom>
          <a:noFill/>
          <a:ln w="6350">
            <a:gradFill>
              <a:gsLst>
                <a:gs pos="100000">
                  <a:schemeClr val="accent1">
                    <a:lumMod val="20000"/>
                    <a:lumOff val="80000"/>
                  </a:schemeClr>
                </a:gs>
                <a:gs pos="0">
                  <a:schemeClr val="accent1">
                    <a:lumMod val="40000"/>
                    <a:lumOff val="60000"/>
                  </a:schemeClr>
                </a:gs>
              </a:gsLst>
              <a:lin ang="15480000" scaled="1"/>
            </a:gradFill>
            <a:prstDash val="sysDash"/>
            <a:round/>
          </a:ln>
          <a:scene3d>
            <a:camera prst="orthographicFront"/>
            <a:lightRig rig="threePt" dir="t"/>
          </a:scene3d>
          <a:sp3d/>
        </p:spPr>
        <p:txBody>
          <a:bodyPr rot="0" spcFirstLastPara="0" vert="horz" wrap="square" lIns="79894" tIns="39947" rIns="79894" bIns="39947" numCol="1" spcCol="0" rtlCol="0" fromWordArt="0" anchor="t"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l" defTabSz="914400">
              <a:buClrTx/>
              <a:buSzTx/>
              <a:buFontTx/>
            </a:pPr>
            <a:endParaRPr lang="zh-CN" altLang="en-US" sz="1575">
              <a:sym typeface="+mn-ea"/>
            </a:endParaRPr>
          </a:p>
        </p:txBody>
      </p:sp>
      <p:sp>
        <p:nvSpPr>
          <p:cNvPr id="47" name="任意多边形: 形状 14"/>
          <p:cNvSpPr/>
          <p:nvPr>
            <p:custDataLst>
              <p:tags r:id="rId8"/>
            </p:custDataLst>
          </p:nvPr>
        </p:nvSpPr>
        <p:spPr bwMode="auto">
          <a:xfrm>
            <a:off x="2111648" y="2869689"/>
            <a:ext cx="4906834" cy="979259"/>
          </a:xfrm>
          <a:custGeom>
            <a:avLst/>
            <a:gdLst>
              <a:gd name="connsiteX0" fmla="*/ 4418 w 8836"/>
              <a:gd name="connsiteY0" fmla="*/ 1765 h 1765"/>
              <a:gd name="connsiteX1" fmla="*/ 8836 w 8836"/>
              <a:gd name="connsiteY1" fmla="*/ 789 h 1765"/>
              <a:gd name="connsiteX2" fmla="*/ 4400 w 8836"/>
              <a:gd name="connsiteY2" fmla="*/ 0 h 1765"/>
              <a:gd name="connsiteX3" fmla="*/ 0 w 8836"/>
              <a:gd name="connsiteY3" fmla="*/ 789 h 1765"/>
              <a:gd name="connsiteX4" fmla="*/ 4418 w 8836"/>
              <a:gd name="connsiteY4" fmla="*/ 1765 h 1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 h="1765">
                <a:moveTo>
                  <a:pt x="4405" y="0"/>
                </a:moveTo>
                <a:lnTo>
                  <a:pt x="7835" y="610"/>
                </a:lnTo>
                <a:lnTo>
                  <a:pt x="8844" y="610"/>
                </a:lnTo>
                <a:lnTo>
                  <a:pt x="8844" y="788"/>
                </a:lnTo>
                <a:lnTo>
                  <a:pt x="8835" y="788"/>
                </a:lnTo>
                <a:lnTo>
                  <a:pt x="8841" y="789"/>
                </a:lnTo>
                <a:lnTo>
                  <a:pt x="4423" y="1765"/>
                </a:lnTo>
                <a:lnTo>
                  <a:pt x="5" y="789"/>
                </a:lnTo>
                <a:lnTo>
                  <a:pt x="11" y="788"/>
                </a:lnTo>
                <a:lnTo>
                  <a:pt x="0" y="788"/>
                </a:lnTo>
                <a:lnTo>
                  <a:pt x="0" y="610"/>
                </a:lnTo>
                <a:lnTo>
                  <a:pt x="1003" y="610"/>
                </a:lnTo>
                <a:lnTo>
                  <a:pt x="4405" y="0"/>
                </a:lnTo>
                <a:close/>
              </a:path>
            </a:pathLst>
          </a:custGeom>
          <a:gradFill>
            <a:gsLst>
              <a:gs pos="0">
                <a:schemeClr val="accent1">
                  <a:lumMod val="60000"/>
                  <a:lumOff val="40000"/>
                </a:schemeClr>
              </a:gs>
              <a:gs pos="100000">
                <a:schemeClr val="accent1">
                  <a:lumMod val="60000"/>
                  <a:lumOff val="40000"/>
                </a:schemeClr>
              </a:gs>
              <a:gs pos="46000">
                <a:schemeClr val="accent1"/>
              </a:gs>
            </a:gsLst>
            <a:lin ang="0" scaled="0"/>
          </a:gradFill>
          <a:ln w="9525">
            <a:noFill/>
            <a:round/>
          </a:ln>
          <a:scene3d>
            <a:camera prst="orthographicFront"/>
            <a:lightRig rig="threePt" dir="t"/>
          </a:scene3d>
          <a:sp3d/>
        </p:spPr>
        <p:txBody>
          <a:bodyPr rot="0" spcFirstLastPara="0" vert="horz" wrap="square" lIns="79894" tIns="39947" rIns="79894" bIns="39947" numCol="1" spcCol="0" rtlCol="0" fromWordArt="0" anchor="t"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l" defTabSz="914400">
              <a:buClrTx/>
              <a:buSzTx/>
              <a:buFontTx/>
            </a:pPr>
            <a:endParaRPr lang="zh-CN" altLang="en-US" sz="1575">
              <a:sym typeface="+mn-ea"/>
            </a:endParaRPr>
          </a:p>
        </p:txBody>
      </p:sp>
      <p:sp>
        <p:nvSpPr>
          <p:cNvPr id="48" name="图形 7"/>
          <p:cNvSpPr/>
          <p:nvPr>
            <p:custDataLst>
              <p:tags r:id="rId9"/>
            </p:custDataLst>
          </p:nvPr>
        </p:nvSpPr>
        <p:spPr>
          <a:xfrm>
            <a:off x="2114422" y="761925"/>
            <a:ext cx="4902951" cy="2455082"/>
          </a:xfrm>
          <a:custGeom>
            <a:avLst/>
            <a:gdLst>
              <a:gd name="connsiteX0" fmla="*/ 4371527 w 4371593"/>
              <a:gd name="connsiteY0" fmla="*/ 2185549 h 2185796"/>
              <a:gd name="connsiteX1" fmla="*/ 2185730 w 4371593"/>
              <a:gd name="connsiteY1" fmla="*/ -248 h 2185796"/>
              <a:gd name="connsiteX2" fmla="*/ -68 w 4371593"/>
              <a:gd name="connsiteY2" fmla="*/ 2185549 h 2185796"/>
            </a:gdLst>
            <a:ahLst/>
            <a:cxnLst>
              <a:cxn ang="0">
                <a:pos x="connsiteX0" y="connsiteY0"/>
              </a:cxn>
              <a:cxn ang="0">
                <a:pos x="connsiteX1" y="connsiteY1"/>
              </a:cxn>
              <a:cxn ang="0">
                <a:pos x="connsiteX2" y="connsiteY2"/>
              </a:cxn>
            </a:cxnLst>
            <a:rect l="l" t="t" r="r" b="b"/>
            <a:pathLst>
              <a:path w="4371593" h="2185796">
                <a:moveTo>
                  <a:pt x="4371527" y="2185549"/>
                </a:moveTo>
                <a:cubicBezTo>
                  <a:pt x="4371527" y="978351"/>
                  <a:pt x="3392928" y="-248"/>
                  <a:pt x="2185730" y="-248"/>
                </a:cubicBezTo>
                <a:cubicBezTo>
                  <a:pt x="978531" y="-248"/>
                  <a:pt x="-68" y="978351"/>
                  <a:pt x="-68" y="2185549"/>
                </a:cubicBezTo>
              </a:path>
            </a:pathLst>
          </a:custGeom>
          <a:noFill/>
          <a:ln w="9525" cap="flat">
            <a:solidFill>
              <a:schemeClr val="accent1">
                <a:lumMod val="20000"/>
                <a:lumOff val="80000"/>
              </a:schemeClr>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79894" tIns="39947" rIns="79894" bIns="39947"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575"/>
          </a:p>
        </p:txBody>
      </p:sp>
      <p:sp>
        <p:nvSpPr>
          <p:cNvPr id="49" name="任意多边形: 形状 14"/>
          <p:cNvSpPr/>
          <p:nvPr>
            <p:custDataLst>
              <p:tags r:id="rId10"/>
            </p:custDataLst>
          </p:nvPr>
        </p:nvSpPr>
        <p:spPr bwMode="auto">
          <a:xfrm>
            <a:off x="2114422" y="2959359"/>
            <a:ext cx="4902396" cy="979259"/>
          </a:xfrm>
          <a:custGeom>
            <a:avLst/>
            <a:gdLst>
              <a:gd name="connsiteX0" fmla="*/ 4418 w 8836"/>
              <a:gd name="connsiteY0" fmla="*/ 1765 h 1765"/>
              <a:gd name="connsiteX1" fmla="*/ 8836 w 8836"/>
              <a:gd name="connsiteY1" fmla="*/ 789 h 1765"/>
              <a:gd name="connsiteX2" fmla="*/ 4400 w 8836"/>
              <a:gd name="connsiteY2" fmla="*/ 0 h 1765"/>
              <a:gd name="connsiteX3" fmla="*/ 0 w 8836"/>
              <a:gd name="connsiteY3" fmla="*/ 789 h 1765"/>
              <a:gd name="connsiteX4" fmla="*/ 4418 w 8836"/>
              <a:gd name="connsiteY4" fmla="*/ 1765 h 1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6" h="1765">
                <a:moveTo>
                  <a:pt x="4418" y="1765"/>
                </a:moveTo>
                <a:lnTo>
                  <a:pt x="8836" y="789"/>
                </a:lnTo>
                <a:lnTo>
                  <a:pt x="4400" y="0"/>
                </a:lnTo>
                <a:lnTo>
                  <a:pt x="0" y="789"/>
                </a:lnTo>
                <a:lnTo>
                  <a:pt x="4418" y="1765"/>
                </a:lnTo>
                <a:close/>
              </a:path>
            </a:pathLst>
          </a:custGeom>
          <a:gradFill>
            <a:gsLst>
              <a:gs pos="0">
                <a:schemeClr val="accent1">
                  <a:lumMod val="60000"/>
                  <a:lumOff val="40000"/>
                  <a:alpha val="100000"/>
                </a:schemeClr>
              </a:gs>
              <a:gs pos="100000">
                <a:schemeClr val="bg1"/>
              </a:gs>
            </a:gsLst>
            <a:lin ang="5400000" scaled="0"/>
          </a:gradFill>
          <a:ln w="9525">
            <a:gradFill>
              <a:gsLst>
                <a:gs pos="54000">
                  <a:schemeClr val="bg1"/>
                </a:gs>
                <a:gs pos="100000">
                  <a:schemeClr val="accent1">
                    <a:lumMod val="75000"/>
                  </a:schemeClr>
                </a:gs>
              </a:gsLst>
              <a:lin ang="5880000" scaled="1"/>
            </a:gradFill>
          </a:ln>
          <a:effectLst>
            <a:outerShdw blurRad="508000" dist="317500" dir="5400000" sx="86000" sy="86000" algn="c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894" tIns="39947" rIns="79894" bIns="39947"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575" b="1" dirty="0">
              <a:solidFill>
                <a:schemeClr val="accent1"/>
              </a:solidFill>
              <a:latin typeface="+mj-ea"/>
              <a:ea typeface="+mj-ea"/>
              <a:cs typeface="+mj-ea"/>
              <a:sym typeface="+mn-ea"/>
            </a:endParaRPr>
          </a:p>
        </p:txBody>
      </p:sp>
      <p:sp>
        <p:nvSpPr>
          <p:cNvPr id="50" name="椭圆 49"/>
          <p:cNvSpPr/>
          <p:nvPr>
            <p:custDataLst>
              <p:tags r:id="rId11"/>
            </p:custDataLst>
          </p:nvPr>
        </p:nvSpPr>
        <p:spPr>
          <a:xfrm>
            <a:off x="3768342" y="3972243"/>
            <a:ext cx="1595664" cy="250779"/>
          </a:xfrm>
          <a:prstGeom prst="ellipse">
            <a:avLst/>
          </a:prstGeom>
          <a:gradFill>
            <a:gsLst>
              <a:gs pos="0">
                <a:schemeClr val="accent1">
                  <a:lumMod val="60000"/>
                  <a:lumOff val="40000"/>
                </a:schemeClr>
              </a:gs>
              <a:gs pos="98000">
                <a:srgbClr val="F2F2F2">
                  <a:alpha val="0"/>
                </a:srgbClr>
              </a:gs>
              <a:gs pos="48000">
                <a:schemeClr val="accent1">
                  <a:lumMod val="40000"/>
                  <a:lumOff val="60000"/>
                </a:schemeClr>
              </a:gs>
            </a:gsLst>
            <a:path path="circle">
              <a:fillToRect l="50000" t="50000" r="50000" b="50000"/>
            </a:path>
            <a:tileRect/>
          </a:gra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575"/>
          </a:p>
        </p:txBody>
      </p:sp>
      <p:sp>
        <p:nvSpPr>
          <p:cNvPr id="51" name="椭圆 50"/>
          <p:cNvSpPr/>
          <p:nvPr>
            <p:custDataLst>
              <p:tags r:id="rId12"/>
            </p:custDataLst>
          </p:nvPr>
        </p:nvSpPr>
        <p:spPr>
          <a:xfrm>
            <a:off x="2229824" y="2035842"/>
            <a:ext cx="373394" cy="373394"/>
          </a:xfrm>
          <a:prstGeom prst="ellipse">
            <a:avLst/>
          </a:prstGeom>
          <a:gradFill>
            <a:gsLst>
              <a:gs pos="0">
                <a:schemeClr val="accent1"/>
              </a:gs>
              <a:gs pos="100000">
                <a:schemeClr val="accent1">
                  <a:lumMod val="80000"/>
                  <a:lumOff val="20000"/>
                </a:schemeClr>
              </a:gs>
            </a:gsLst>
            <a:lin ang="16200000" scaled="0"/>
          </a:gradFill>
          <a:ln w="3175">
            <a:solidFill>
              <a:schemeClr val="bg1"/>
            </a:solidFill>
          </a:ln>
          <a:effectLst>
            <a:outerShdw blurRad="203200" dist="381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894" tIns="39947" rIns="79894" bIns="39947" numCol="1" spcCol="0" rtlCol="0" fromWordArt="0" anchor="ctr" anchorCtr="0" forceAA="0" compatLnSpc="1">
            <a:noAutofit/>
          </a:bodyPr>
          <a:lstStyle/>
          <a:p>
            <a:pPr lvl="0" algn="ctr">
              <a:buClrTx/>
              <a:buSzTx/>
              <a:buFontTx/>
            </a:pPr>
            <a:endParaRPr lang="zh-CN" altLang="en-US" sz="1575">
              <a:sym typeface="+mn-ea"/>
            </a:endParaRPr>
          </a:p>
        </p:txBody>
      </p:sp>
      <p:sp>
        <p:nvSpPr>
          <p:cNvPr id="52" name="椭圆 51"/>
          <p:cNvSpPr/>
          <p:nvPr>
            <p:custDataLst>
              <p:tags r:id="rId13"/>
            </p:custDataLst>
          </p:nvPr>
        </p:nvSpPr>
        <p:spPr>
          <a:xfrm>
            <a:off x="6531349" y="1837722"/>
            <a:ext cx="373394" cy="373394"/>
          </a:xfrm>
          <a:prstGeom prst="ellipse">
            <a:avLst/>
          </a:prstGeom>
          <a:gradFill>
            <a:gsLst>
              <a:gs pos="0">
                <a:schemeClr val="accent1"/>
              </a:gs>
              <a:gs pos="100000">
                <a:schemeClr val="accent1">
                  <a:lumMod val="80000"/>
                  <a:lumOff val="20000"/>
                </a:schemeClr>
              </a:gs>
            </a:gsLst>
            <a:lin ang="16200000" scaled="0"/>
          </a:gradFill>
          <a:ln w="3175">
            <a:solidFill>
              <a:schemeClr val="bg1"/>
            </a:solidFill>
          </a:ln>
          <a:effectLst>
            <a:outerShdw blurRad="203200" dist="381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894" tIns="39947" rIns="79894" bIns="39947" numCol="1" spcCol="0" rtlCol="0" fromWordArt="0" anchor="ctr" anchorCtr="0" forceAA="0" compatLnSpc="1">
            <a:noAutofit/>
          </a:bodyPr>
          <a:lstStyle/>
          <a:p>
            <a:pPr lvl="0" algn="ctr">
              <a:buClrTx/>
              <a:buSzTx/>
              <a:buFontTx/>
            </a:pPr>
            <a:endParaRPr lang="zh-CN" altLang="en-US" sz="1575">
              <a:sym typeface="+mn-ea"/>
            </a:endParaRPr>
          </a:p>
        </p:txBody>
      </p:sp>
      <p:sp>
        <p:nvSpPr>
          <p:cNvPr id="53" name="标题"/>
          <p:cNvSpPr txBox="1"/>
          <p:nvPr>
            <p:custDataLst>
              <p:tags r:id="rId14"/>
            </p:custDataLst>
          </p:nvPr>
        </p:nvSpPr>
        <p:spPr>
          <a:xfrm>
            <a:off x="7081731" y="1549770"/>
            <a:ext cx="1799284" cy="610858"/>
          </a:xfrm>
          <a:prstGeom prst="rect">
            <a:avLst/>
          </a:prstGeom>
          <a:noFill/>
        </p:spPr>
        <p:txBody>
          <a:bodyPr wrap="square" lIns="0" tIns="0" rIns="0" bIns="0" rtlCol="0" anchor="b">
            <a:normAutofit/>
          </a:bodyPr>
          <a:lstStyle/>
          <a:p>
            <a:pPr algn="just"/>
            <a:r>
              <a:rPr lang="zh-CN" altLang="en-US" sz="1575" b="1" spc="300" dirty="0">
                <a:solidFill>
                  <a:schemeClr val="accent1"/>
                </a:solidFill>
                <a:latin typeface="+mj-ea"/>
                <a:ea typeface="+mj-ea"/>
              </a:rPr>
              <a:t>申请、交易环节</a:t>
            </a:r>
            <a:endParaRPr lang="zh-CN" altLang="en-US" sz="1575" b="1" spc="300" dirty="0">
              <a:solidFill>
                <a:schemeClr val="accent1"/>
              </a:solidFill>
              <a:latin typeface="+mj-ea"/>
              <a:ea typeface="+mj-ea"/>
            </a:endParaRPr>
          </a:p>
        </p:txBody>
      </p:sp>
      <p:sp>
        <p:nvSpPr>
          <p:cNvPr id="55" name="任意多边形: 形状 14"/>
          <p:cNvSpPr/>
          <p:nvPr>
            <p:custDataLst>
              <p:tags r:id="rId15"/>
            </p:custDataLst>
          </p:nvPr>
        </p:nvSpPr>
        <p:spPr bwMode="auto">
          <a:xfrm>
            <a:off x="1542956" y="2712267"/>
            <a:ext cx="6049210" cy="1208399"/>
          </a:xfrm>
          <a:custGeom>
            <a:avLst/>
            <a:gdLst>
              <a:gd name="connsiteX0" fmla="*/ 4418 w 8836"/>
              <a:gd name="connsiteY0" fmla="*/ 1765 h 1765"/>
              <a:gd name="connsiteX1" fmla="*/ 8836 w 8836"/>
              <a:gd name="connsiteY1" fmla="*/ 789 h 1765"/>
              <a:gd name="connsiteX2" fmla="*/ 4400 w 8836"/>
              <a:gd name="connsiteY2" fmla="*/ 0 h 1765"/>
              <a:gd name="connsiteX3" fmla="*/ 0 w 8836"/>
              <a:gd name="connsiteY3" fmla="*/ 789 h 1765"/>
              <a:gd name="connsiteX4" fmla="*/ 4418 w 8836"/>
              <a:gd name="connsiteY4" fmla="*/ 1765 h 1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6" h="1765">
                <a:moveTo>
                  <a:pt x="4418" y="1765"/>
                </a:moveTo>
                <a:lnTo>
                  <a:pt x="8836" y="789"/>
                </a:lnTo>
                <a:lnTo>
                  <a:pt x="4400" y="0"/>
                </a:lnTo>
                <a:lnTo>
                  <a:pt x="0" y="789"/>
                </a:lnTo>
                <a:lnTo>
                  <a:pt x="4418" y="1765"/>
                </a:lnTo>
                <a:close/>
              </a:path>
            </a:pathLst>
          </a:custGeom>
          <a:noFill/>
          <a:ln w="6350">
            <a:gradFill>
              <a:gsLst>
                <a:gs pos="100000">
                  <a:schemeClr val="accent1">
                    <a:lumMod val="20000"/>
                    <a:lumOff val="80000"/>
                  </a:schemeClr>
                </a:gs>
                <a:gs pos="0">
                  <a:schemeClr val="accent1"/>
                </a:gs>
              </a:gsLst>
              <a:lin ang="15480000" scaled="1"/>
            </a:gradFill>
            <a:prstDash val="sysDash"/>
            <a:round/>
          </a:ln>
          <a:scene3d>
            <a:camera prst="orthographicFront"/>
            <a:lightRig rig="threePt" dir="t"/>
          </a:scene3d>
          <a:sp3d/>
        </p:spPr>
        <p:txBody>
          <a:bodyPr rot="0" spcFirstLastPara="0" vert="horz" wrap="square" lIns="79894" tIns="39947" rIns="79894" bIns="39947" numCol="1" spcCol="0" rtlCol="0" fromWordArt="0" anchor="t"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l" defTabSz="914400">
              <a:buClrTx/>
              <a:buSzTx/>
              <a:buFontTx/>
            </a:pPr>
            <a:endParaRPr lang="zh-CN" altLang="en-US" sz="1575">
              <a:sym typeface="+mn-ea"/>
            </a:endParaRPr>
          </a:p>
        </p:txBody>
      </p:sp>
      <p:sp>
        <p:nvSpPr>
          <p:cNvPr id="56" name="标题"/>
          <p:cNvSpPr txBox="1"/>
          <p:nvPr>
            <p:custDataLst>
              <p:tags r:id="rId16"/>
            </p:custDataLst>
          </p:nvPr>
        </p:nvSpPr>
        <p:spPr>
          <a:xfrm>
            <a:off x="297830" y="1928230"/>
            <a:ext cx="1799284" cy="610858"/>
          </a:xfrm>
          <a:prstGeom prst="rect">
            <a:avLst/>
          </a:prstGeom>
          <a:noFill/>
        </p:spPr>
        <p:txBody>
          <a:bodyPr wrap="square" lIns="0" tIns="0" rIns="0" bIns="0" rtlCol="0" anchor="b">
            <a:normAutofit lnSpcReduction="20000"/>
          </a:bodyPr>
          <a:lstStyle/>
          <a:p>
            <a:pPr algn="r"/>
            <a:r>
              <a:rPr lang="zh-CN" altLang="en-US" sz="1575" b="1" spc="300" dirty="0">
                <a:solidFill>
                  <a:schemeClr val="accent1"/>
                </a:solidFill>
                <a:latin typeface="+mj-ea"/>
                <a:ea typeface="+mj-ea"/>
              </a:rPr>
              <a:t>注册环节</a:t>
            </a:r>
            <a:endParaRPr lang="zh-CN" altLang="en-US" sz="1575" b="1" spc="300" dirty="0">
              <a:solidFill>
                <a:schemeClr val="accent1"/>
              </a:solidFill>
              <a:latin typeface="+mj-ea"/>
              <a:ea typeface="+mj-ea"/>
            </a:endParaRPr>
          </a:p>
          <a:p>
            <a:pPr algn="r"/>
            <a:endParaRPr lang="zh-CN" altLang="en-US" sz="1575" b="1" spc="300" dirty="0">
              <a:solidFill>
                <a:schemeClr val="accent1"/>
              </a:solidFill>
              <a:latin typeface="+mj-ea"/>
              <a:ea typeface="+mj-ea"/>
            </a:endParaRPr>
          </a:p>
        </p:txBody>
      </p:sp>
      <p:pic>
        <p:nvPicPr>
          <p:cNvPr id="57" name="图片 56" descr="343435383036303b343532343134393bcdb7c4d4b7e7b1a9"/>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2309164" y="2140261"/>
            <a:ext cx="207599" cy="207599"/>
          </a:xfrm>
          <a:prstGeom prst="rect">
            <a:avLst/>
          </a:prstGeom>
        </p:spPr>
      </p:pic>
      <p:pic>
        <p:nvPicPr>
          <p:cNvPr id="58" name="图片 57" descr="343439383331313b343532303033313bd3a6d3c3c9ccb3c7"/>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6638985" y="1929268"/>
            <a:ext cx="176354" cy="182436"/>
          </a:xfrm>
          <a:prstGeom prst="rect">
            <a:avLst/>
          </a:prstGeom>
        </p:spPr>
      </p:pic>
      <p:sp>
        <p:nvSpPr>
          <p:cNvPr id="59" name="任意多边形: 形状 3"/>
          <p:cNvSpPr/>
          <p:nvPr>
            <p:custDataLst>
              <p:tags r:id="rId23"/>
            </p:custDataLst>
          </p:nvPr>
        </p:nvSpPr>
        <p:spPr>
          <a:xfrm rot="1800000">
            <a:off x="3721737" y="1467102"/>
            <a:ext cx="1686100" cy="1460288"/>
          </a:xfrm>
          <a:custGeom>
            <a:avLst/>
            <a:gdLst/>
            <a:ahLst/>
            <a:cxnLst/>
            <a:rect l="0" t="0" r="0" b="0"/>
            <a:pathLst>
              <a:path w="127001" h="109987">
                <a:moveTo>
                  <a:pt x="31750" y="109986"/>
                </a:moveTo>
                <a:lnTo>
                  <a:pt x="95250" y="109986"/>
                </a:lnTo>
                <a:lnTo>
                  <a:pt x="127000" y="54993"/>
                </a:lnTo>
                <a:lnTo>
                  <a:pt x="95250" y="0"/>
                </a:lnTo>
                <a:lnTo>
                  <a:pt x="31750" y="0"/>
                </a:lnTo>
                <a:lnTo>
                  <a:pt x="0" y="54993"/>
                </a:lnTo>
                <a:close/>
              </a:path>
            </a:pathLst>
          </a:custGeom>
          <a:gradFill>
            <a:gsLst>
              <a:gs pos="0">
                <a:schemeClr val="accent1">
                  <a:lumMod val="10000"/>
                  <a:lumOff val="90000"/>
                </a:schemeClr>
              </a:gs>
              <a:gs pos="100000">
                <a:schemeClr val="accent1">
                  <a:lumMod val="10000"/>
                  <a:lumOff val="9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894" tIns="39947" rIns="79894" bIns="39947" numCol="1" spcCol="0" rtlCol="0" fromWordArt="0" anchor="ctr" anchorCtr="0" forceAA="0" compatLnSpc="1">
            <a:noAutofit/>
          </a:bodyPr>
          <a:lstStyle/>
          <a:p>
            <a:pPr lvl="0" algn="ctr">
              <a:buClrTx/>
              <a:buSzTx/>
              <a:buFontTx/>
            </a:pPr>
            <a:endParaRPr lang="zh-CN" altLang="en-US" sz="1575">
              <a:sym typeface="+mn-ea"/>
            </a:endParaRPr>
          </a:p>
        </p:txBody>
      </p:sp>
      <p:sp>
        <p:nvSpPr>
          <p:cNvPr id="62" name="任意多边形: 形状 3"/>
          <p:cNvSpPr/>
          <p:nvPr>
            <p:custDataLst>
              <p:tags r:id="rId24"/>
            </p:custDataLst>
          </p:nvPr>
        </p:nvSpPr>
        <p:spPr>
          <a:xfrm rot="1800000">
            <a:off x="3913150" y="1953033"/>
            <a:ext cx="1302719" cy="1127950"/>
          </a:xfrm>
          <a:custGeom>
            <a:avLst/>
            <a:gdLst/>
            <a:ahLst/>
            <a:cxnLst/>
            <a:rect l="0" t="0" r="0" b="0"/>
            <a:pathLst>
              <a:path w="127001" h="109987">
                <a:moveTo>
                  <a:pt x="31750" y="109986"/>
                </a:moveTo>
                <a:lnTo>
                  <a:pt x="95250" y="109986"/>
                </a:lnTo>
                <a:lnTo>
                  <a:pt x="127000" y="54993"/>
                </a:lnTo>
                <a:lnTo>
                  <a:pt x="95250" y="0"/>
                </a:lnTo>
                <a:lnTo>
                  <a:pt x="31750" y="0"/>
                </a:lnTo>
                <a:lnTo>
                  <a:pt x="0" y="54993"/>
                </a:lnTo>
                <a:close/>
              </a:path>
            </a:pathLst>
          </a:cu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894" tIns="39947" rIns="79894" bIns="39947" numCol="1" spcCol="0" rtlCol="0" fromWordArt="0" anchor="ctr" anchorCtr="0" forceAA="0" compatLnSpc="1">
            <a:noAutofit/>
          </a:bodyPr>
          <a:lstStyle/>
          <a:p>
            <a:pPr lvl="0" algn="ctr">
              <a:buClrTx/>
              <a:buSzTx/>
              <a:buFontTx/>
            </a:pPr>
            <a:endParaRPr lang="zh-CN" altLang="en-US" sz="1575">
              <a:sym typeface="+mn-ea"/>
            </a:endParaRPr>
          </a:p>
        </p:txBody>
      </p:sp>
      <p:sp>
        <p:nvSpPr>
          <p:cNvPr id="64" name="任意多边形: 形状 14"/>
          <p:cNvSpPr/>
          <p:nvPr>
            <p:custDataLst>
              <p:tags r:id="rId25"/>
            </p:custDataLst>
          </p:nvPr>
        </p:nvSpPr>
        <p:spPr bwMode="auto">
          <a:xfrm>
            <a:off x="4170032" y="2215843"/>
            <a:ext cx="792284" cy="457727"/>
          </a:xfrm>
          <a:custGeom>
            <a:avLst/>
            <a:gdLst>
              <a:gd name="connsiteX0" fmla="*/ 626269 w 1252632"/>
              <a:gd name="connsiteY0" fmla="*/ 723233 h 723233"/>
              <a:gd name="connsiteX1" fmla="*/ 1252633 w 1252632"/>
              <a:gd name="connsiteY1" fmla="*/ 361569 h 723233"/>
              <a:gd name="connsiteX2" fmla="*/ 626269 w 1252632"/>
              <a:gd name="connsiteY2" fmla="*/ 0 h 723233"/>
              <a:gd name="connsiteX3" fmla="*/ 0 w 1252632"/>
              <a:gd name="connsiteY3" fmla="*/ 361569 h 723233"/>
              <a:gd name="connsiteX4" fmla="*/ 626269 w 1252632"/>
              <a:gd name="connsiteY4" fmla="*/ 723233 h 723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632" h="723233">
                <a:moveTo>
                  <a:pt x="626269" y="723233"/>
                </a:moveTo>
                <a:lnTo>
                  <a:pt x="1252633" y="361569"/>
                </a:lnTo>
                <a:lnTo>
                  <a:pt x="626269" y="0"/>
                </a:lnTo>
                <a:lnTo>
                  <a:pt x="0" y="361569"/>
                </a:lnTo>
                <a:lnTo>
                  <a:pt x="626269" y="723233"/>
                </a:lnTo>
                <a:close/>
              </a:path>
            </a:pathLst>
          </a:custGeom>
          <a:gradFill>
            <a:gsLst>
              <a:gs pos="38000">
                <a:schemeClr val="accent1">
                  <a:lumMod val="90000"/>
                  <a:lumOff val="10000"/>
                </a:schemeClr>
              </a:gs>
              <a:gs pos="70000">
                <a:schemeClr val="accent1"/>
              </a:gs>
            </a:gsLst>
            <a:lin ang="5040000" scaled="0"/>
          </a:gradFill>
          <a:ln w="9525">
            <a:noFill/>
            <a:round/>
          </a:ln>
        </p:spPr>
        <p:txBody>
          <a:bodyPr rot="0" spcFirstLastPara="0" vert="horz" wrap="square" lIns="79894" tIns="39947" rIns="79894" bIns="39947" numCol="1" spcCol="0" rtlCol="0" fromWordArt="0" anchor="t"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l" defTabSz="914400">
              <a:buClrTx/>
              <a:buSzTx/>
              <a:buFontTx/>
            </a:pPr>
            <a:endParaRPr lang="zh-CN" altLang="en-US" sz="1575">
              <a:sym typeface="+mn-ea"/>
            </a:endParaRPr>
          </a:p>
        </p:txBody>
      </p:sp>
      <p:sp>
        <p:nvSpPr>
          <p:cNvPr id="66" name="任意多边形: 形状 13"/>
          <p:cNvSpPr/>
          <p:nvPr>
            <p:custDataLst>
              <p:tags r:id="rId26"/>
            </p:custDataLst>
          </p:nvPr>
        </p:nvSpPr>
        <p:spPr bwMode="auto">
          <a:xfrm>
            <a:off x="4170032" y="2442764"/>
            <a:ext cx="396142" cy="686313"/>
          </a:xfrm>
          <a:custGeom>
            <a:avLst/>
            <a:gdLst>
              <a:gd name="connsiteX0" fmla="*/ 626269 w 626268"/>
              <a:gd name="connsiteY0" fmla="*/ 361664 h 1084802"/>
              <a:gd name="connsiteX1" fmla="*/ 0 w 626268"/>
              <a:gd name="connsiteY1" fmla="*/ 0 h 1084802"/>
              <a:gd name="connsiteX2" fmla="*/ 0 w 626268"/>
              <a:gd name="connsiteY2" fmla="*/ 723233 h 1084802"/>
              <a:gd name="connsiteX3" fmla="*/ 626269 w 626268"/>
              <a:gd name="connsiteY3" fmla="*/ 1084802 h 1084802"/>
              <a:gd name="connsiteX4" fmla="*/ 626269 w 626268"/>
              <a:gd name="connsiteY4" fmla="*/ 361664 h 108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268" h="1084802">
                <a:moveTo>
                  <a:pt x="626269" y="361664"/>
                </a:moveTo>
                <a:lnTo>
                  <a:pt x="0" y="0"/>
                </a:lnTo>
                <a:lnTo>
                  <a:pt x="0" y="723233"/>
                </a:lnTo>
                <a:lnTo>
                  <a:pt x="626269" y="1084802"/>
                </a:lnTo>
                <a:lnTo>
                  <a:pt x="626269" y="361664"/>
                </a:lnTo>
                <a:close/>
              </a:path>
            </a:pathLst>
          </a:custGeom>
          <a:gradFill>
            <a:gsLst>
              <a:gs pos="20000">
                <a:schemeClr val="accent1">
                  <a:lumMod val="90000"/>
                  <a:lumOff val="10000"/>
                </a:schemeClr>
              </a:gs>
              <a:gs pos="70000">
                <a:schemeClr val="accent1"/>
              </a:gs>
            </a:gsLst>
            <a:lin ang="2100000" scaled="0"/>
          </a:gradFill>
          <a:ln w="12700">
            <a:gradFill>
              <a:gsLst>
                <a:gs pos="54000">
                  <a:srgbClr val="FFFFFF">
                    <a:alpha val="0"/>
                  </a:srgbClr>
                </a:gs>
                <a:gs pos="0">
                  <a:srgbClr val="FFFFFF"/>
                </a:gs>
              </a:gsLst>
              <a:lin ang="8340000" scaled="1"/>
            </a:gradFill>
            <a:round/>
          </a:ln>
        </p:spPr>
        <p:txBody>
          <a:bodyPr rot="0" spcFirstLastPara="0" vert="horz" wrap="square" lIns="79894" tIns="39947" rIns="79894" bIns="39947" numCol="1" spcCol="0" rtlCol="0" fromWordArt="0" anchor="t"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l" defTabSz="914400">
              <a:buClrTx/>
              <a:buSzTx/>
              <a:buFontTx/>
            </a:pPr>
            <a:endParaRPr lang="zh-CN" altLang="en-US" sz="1575">
              <a:sym typeface="+mn-ea"/>
            </a:endParaRPr>
          </a:p>
        </p:txBody>
      </p:sp>
      <p:sp>
        <p:nvSpPr>
          <p:cNvPr id="67" name="任意多边形: 形状 15"/>
          <p:cNvSpPr/>
          <p:nvPr>
            <p:custDataLst>
              <p:tags r:id="rId27"/>
            </p:custDataLst>
          </p:nvPr>
        </p:nvSpPr>
        <p:spPr bwMode="auto">
          <a:xfrm>
            <a:off x="4565620" y="2442764"/>
            <a:ext cx="396142" cy="686313"/>
          </a:xfrm>
          <a:custGeom>
            <a:avLst/>
            <a:gdLst>
              <a:gd name="connsiteX0" fmla="*/ 0 w 626363"/>
              <a:gd name="connsiteY0" fmla="*/ 361664 h 1084802"/>
              <a:gd name="connsiteX1" fmla="*/ 626364 w 626363"/>
              <a:gd name="connsiteY1" fmla="*/ 0 h 1084802"/>
              <a:gd name="connsiteX2" fmla="*/ 626364 w 626363"/>
              <a:gd name="connsiteY2" fmla="*/ 723233 h 1084802"/>
              <a:gd name="connsiteX3" fmla="*/ 0 w 626363"/>
              <a:gd name="connsiteY3" fmla="*/ 1084802 h 1084802"/>
              <a:gd name="connsiteX4" fmla="*/ 0 w 626363"/>
              <a:gd name="connsiteY4" fmla="*/ 361664 h 108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63" h="1084802">
                <a:moveTo>
                  <a:pt x="0" y="361664"/>
                </a:moveTo>
                <a:lnTo>
                  <a:pt x="626364" y="0"/>
                </a:lnTo>
                <a:lnTo>
                  <a:pt x="626364" y="723233"/>
                </a:lnTo>
                <a:lnTo>
                  <a:pt x="0" y="1084802"/>
                </a:lnTo>
                <a:lnTo>
                  <a:pt x="0" y="361664"/>
                </a:lnTo>
                <a:close/>
              </a:path>
            </a:pathLst>
          </a:custGeom>
          <a:gradFill>
            <a:gsLst>
              <a:gs pos="0">
                <a:schemeClr val="accent1">
                  <a:lumMod val="90000"/>
                  <a:lumOff val="10000"/>
                </a:schemeClr>
              </a:gs>
              <a:gs pos="70000">
                <a:schemeClr val="accent1"/>
              </a:gs>
            </a:gsLst>
            <a:lin ang="0" scaled="0"/>
          </a:gradFill>
          <a:ln w="12700">
            <a:gradFill>
              <a:gsLst>
                <a:gs pos="54000">
                  <a:srgbClr val="FFFFFF">
                    <a:alpha val="0"/>
                  </a:srgbClr>
                </a:gs>
                <a:gs pos="0">
                  <a:srgbClr val="FFFFFF"/>
                </a:gs>
              </a:gsLst>
              <a:lin ang="2100000" scaled="1"/>
            </a:gradFill>
            <a:round/>
          </a:ln>
        </p:spPr>
        <p:txBody>
          <a:bodyPr rot="0" spcFirstLastPara="0" vert="horz" wrap="square" lIns="79894" tIns="39947" rIns="79894" bIns="39947" numCol="1" spcCol="0" rtlCol="0" fromWordArt="0" anchor="t"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l" defTabSz="914400">
              <a:buClrTx/>
              <a:buSzTx/>
              <a:buFontTx/>
            </a:pPr>
            <a:endParaRPr lang="zh-CN" altLang="en-US" sz="1575">
              <a:sym typeface="+mn-ea"/>
            </a:endParaRPr>
          </a:p>
        </p:txBody>
      </p:sp>
      <p:sp>
        <p:nvSpPr>
          <p:cNvPr id="68" name="文本框 67"/>
          <p:cNvSpPr txBox="1"/>
          <p:nvPr>
            <p:custDataLst>
              <p:tags r:id="rId28"/>
            </p:custDataLst>
          </p:nvPr>
        </p:nvSpPr>
        <p:spPr>
          <a:xfrm>
            <a:off x="2734076" y="3215328"/>
            <a:ext cx="3675132" cy="626393"/>
          </a:xfrm>
          <a:prstGeom prst="rect">
            <a:avLst/>
          </a:prstGeom>
          <a:noFill/>
        </p:spPr>
        <p:txBody>
          <a:bodyPr wrap="square" rtlCol="0" anchor="t" anchorCtr="0">
            <a:normAutofit lnSpcReduction="10000"/>
          </a:bodyPr>
          <a:lstStyle/>
          <a:p>
            <a:pPr algn="ctr"/>
            <a:r>
              <a:rPr lang="zh-CN" altLang="en-US" sz="1920" b="1" spc="130" dirty="0">
                <a:solidFill>
                  <a:schemeClr val="accent1">
                    <a:lumMod val="75000"/>
                  </a:schemeClr>
                </a:solidFill>
                <a:effectLst>
                  <a:outerShdw blurRad="215900" dist="431800" dir="5400000" sy="-20000" rotWithShape="0">
                    <a:schemeClr val="accent1">
                      <a:alpha val="25000"/>
                    </a:schemeClr>
                  </a:outerShdw>
                </a:effectLst>
                <a:uFillTx/>
                <a:latin typeface="+中文标题" charset="0"/>
                <a:ea typeface="+mj-ea"/>
                <a:cs typeface="+mj-ea"/>
                <a:sym typeface="+mn-ea"/>
              </a:rPr>
              <a:t>天盾</a:t>
            </a:r>
            <a:endParaRPr lang="zh-CN" altLang="en-US" sz="1920" b="1" spc="130" dirty="0">
              <a:solidFill>
                <a:schemeClr val="accent1">
                  <a:lumMod val="75000"/>
                </a:schemeClr>
              </a:solidFill>
              <a:effectLst>
                <a:outerShdw blurRad="215900" dist="431800" dir="5400000" sy="-20000" rotWithShape="0">
                  <a:schemeClr val="accent1">
                    <a:alpha val="25000"/>
                  </a:schemeClr>
                </a:outerShdw>
              </a:effectLst>
              <a:uFillTx/>
              <a:latin typeface="+中文标题" charset="0"/>
              <a:ea typeface="+mj-ea"/>
              <a:cs typeface="+mj-ea"/>
              <a:sym typeface="+mn-ea"/>
            </a:endParaRPr>
          </a:p>
          <a:p>
            <a:pPr algn="ctr"/>
            <a:r>
              <a:rPr lang="zh-CN" altLang="en-US" sz="1920" b="1" spc="130" dirty="0">
                <a:solidFill>
                  <a:schemeClr val="accent1">
                    <a:lumMod val="75000"/>
                  </a:schemeClr>
                </a:solidFill>
                <a:effectLst>
                  <a:outerShdw blurRad="215900" dist="431800" dir="5400000" sy="-20000" rotWithShape="0">
                    <a:schemeClr val="accent1">
                      <a:alpha val="25000"/>
                    </a:schemeClr>
                  </a:outerShdw>
                </a:effectLst>
                <a:uFillTx/>
                <a:latin typeface="+中文标题" charset="0"/>
                <a:ea typeface="+mj-ea"/>
                <a:cs typeface="+mj-ea"/>
                <a:sym typeface="+mn-ea"/>
              </a:rPr>
              <a:t>安全与反欺诈模型</a:t>
            </a:r>
            <a:endParaRPr lang="zh-CN" altLang="en-US" sz="1920" b="1" spc="130" dirty="0">
              <a:solidFill>
                <a:schemeClr val="accent1">
                  <a:lumMod val="75000"/>
                </a:schemeClr>
              </a:solidFill>
              <a:effectLst>
                <a:outerShdw blurRad="215900" dist="431800" dir="5400000" sy="-20000" rotWithShape="0">
                  <a:schemeClr val="accent1">
                    <a:alpha val="25000"/>
                  </a:schemeClr>
                </a:outerShdw>
              </a:effectLst>
              <a:uFillTx/>
              <a:latin typeface="+中文标题" charset="0"/>
              <a:ea typeface="+mj-ea"/>
              <a:cs typeface="+mj-ea"/>
              <a:sym typeface="+mn-ea"/>
            </a:endParaRPr>
          </a:p>
        </p:txBody>
      </p:sp>
      <p:sp>
        <p:nvSpPr>
          <p:cNvPr id="69" name="文本框 68"/>
          <p:cNvSpPr txBox="1"/>
          <p:nvPr/>
        </p:nvSpPr>
        <p:spPr>
          <a:xfrm>
            <a:off x="670560" y="2666365"/>
            <a:ext cx="2439035" cy="92202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350">
                <a:latin typeface="Arial" panose="020B0604020202020204" pitchFamily="34" charset="0"/>
                <a:ea typeface="微软雅黑" panose="020B0503020204020204" charset="-122"/>
              </a:rPr>
              <a:t>用户注册环节，就可以通过关系网络、知识图谱、神经网络等的欺诈算法的应用，有效识别‘羊毛党’等营销欺诈。</a:t>
            </a:r>
            <a:endParaRPr lang="zh-CN" altLang="en-US" sz="1350">
              <a:latin typeface="Arial" panose="020B0604020202020204" pitchFamily="34" charset="0"/>
              <a:ea typeface="微软雅黑" panose="020B0503020204020204" charset="-122"/>
            </a:endParaRPr>
          </a:p>
        </p:txBody>
      </p:sp>
      <p:sp>
        <p:nvSpPr>
          <p:cNvPr id="73" name="标题"/>
          <p:cNvSpPr txBox="1"/>
          <p:nvPr>
            <p:custDataLst>
              <p:tags r:id="rId29"/>
            </p:custDataLst>
          </p:nvPr>
        </p:nvSpPr>
        <p:spPr>
          <a:xfrm>
            <a:off x="3348370" y="938900"/>
            <a:ext cx="1799284" cy="610858"/>
          </a:xfrm>
          <a:prstGeom prst="rect">
            <a:avLst/>
          </a:prstGeom>
          <a:noFill/>
        </p:spPr>
        <p:txBody>
          <a:bodyPr wrap="square" lIns="0" tIns="0" rIns="0" bIns="0" rtlCol="0" anchor="b">
            <a:normAutofit lnSpcReduction="20000"/>
          </a:bodyPr>
          <a:p>
            <a:pPr algn="r"/>
            <a:r>
              <a:rPr lang="zh-CN" altLang="en-US" sz="1575" b="1" spc="300" dirty="0">
                <a:solidFill>
                  <a:schemeClr val="accent1"/>
                </a:solidFill>
                <a:latin typeface="+mj-ea"/>
                <a:ea typeface="+mj-ea"/>
              </a:rPr>
              <a:t>登录环节</a:t>
            </a:r>
            <a:endParaRPr lang="zh-CN" altLang="en-US" sz="1575" b="1" spc="300" dirty="0">
              <a:solidFill>
                <a:schemeClr val="accent1"/>
              </a:solidFill>
              <a:latin typeface="+mj-ea"/>
              <a:ea typeface="+mj-ea"/>
            </a:endParaRPr>
          </a:p>
          <a:p>
            <a:pPr algn="r"/>
            <a:endParaRPr lang="zh-CN" altLang="en-US" sz="1575" b="1" spc="300" dirty="0">
              <a:solidFill>
                <a:schemeClr val="accent1"/>
              </a:solidFill>
              <a:latin typeface="+mj-ea"/>
              <a:ea typeface="+mj-ea"/>
            </a:endParaRPr>
          </a:p>
        </p:txBody>
      </p:sp>
      <p:pic>
        <p:nvPicPr>
          <p:cNvPr id="74" name="图片 73" descr="343435383036303b343532343134393bcdb7c4d4b7e7b1a9"/>
          <p:cNvPicPr>
            <a:picLocks noChangeAspect="1"/>
          </p:cNvPicPr>
          <p:nvPr>
            <p:custDataLst>
              <p:tags r:id="rId30"/>
            </p:custDataLst>
          </p:nvPr>
        </p:nvPicPr>
        <p:blipFill>
          <a:blip r:embed="rId18">
            <a:extLst>
              <a:ext uri="{96DAC541-7B7A-43D3-8B79-37D633B846F1}">
                <asvg:svgBlip xmlns:asvg="http://schemas.microsoft.com/office/drawing/2016/SVG/main" r:embed="rId19"/>
              </a:ext>
            </a:extLst>
          </a:blip>
          <a:stretch>
            <a:fillRect/>
          </a:stretch>
        </p:blipFill>
        <p:spPr>
          <a:xfrm>
            <a:off x="4746294" y="1055046"/>
            <a:ext cx="207599" cy="207599"/>
          </a:xfrm>
          <a:prstGeom prst="rect">
            <a:avLst/>
          </a:prstGeom>
        </p:spPr>
      </p:pic>
      <p:sp>
        <p:nvSpPr>
          <p:cNvPr id="75" name="文本框 74"/>
          <p:cNvSpPr txBox="1"/>
          <p:nvPr>
            <p:custDataLst>
              <p:tags r:id="rId31"/>
            </p:custDataLst>
          </p:nvPr>
        </p:nvSpPr>
        <p:spPr>
          <a:xfrm>
            <a:off x="3204210" y="1475020"/>
            <a:ext cx="3048000" cy="714375"/>
          </a:xfrm>
          <a:prstGeom prst="rect">
            <a:avLst/>
          </a:prstGeom>
        </p:spPr>
        <p:txBody>
          <a:bodyPr>
            <a:spAutoFit/>
            <a:extLst>
              <a:ext uri="{4A0BC546-FE56-4ADE-93B0-CB8AF2F6F144}">
                <wpsdc:textFrameExt xmlns:wpsdc="http://www.wps.cn/officeDocument/2022/drawingmlCustomData" type="text"/>
              </a:ext>
            </a:extLst>
          </a:bodyPr>
          <a:p>
            <a:pPr algn="l"/>
            <a:r>
              <a:rPr lang="zh-CN" altLang="en-US" sz="1350">
                <a:latin typeface="Arial" panose="020B0604020202020204" pitchFamily="34" charset="0"/>
                <a:ea typeface="微软雅黑" panose="020B0503020204020204" charset="-122"/>
              </a:rPr>
              <a:t>通过生物探针、行为序列、人脸识别等人机识别技术，可以对用户身份进行识别和确认，让欺诈寸步难行。</a:t>
            </a:r>
            <a:endParaRPr lang="zh-CN" altLang="en-US" sz="1350">
              <a:latin typeface="Arial" panose="020B0604020202020204" pitchFamily="34" charset="0"/>
              <a:ea typeface="微软雅黑" panose="020B0503020204020204" charset="-122"/>
            </a:endParaRPr>
          </a:p>
        </p:txBody>
      </p:sp>
      <p:sp>
        <p:nvSpPr>
          <p:cNvPr id="77" name="文本框 76"/>
          <p:cNvSpPr txBox="1"/>
          <p:nvPr/>
        </p:nvSpPr>
        <p:spPr>
          <a:xfrm>
            <a:off x="6516370" y="2543810"/>
            <a:ext cx="2352675" cy="133794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350">
                <a:latin typeface="Arial" panose="020B0604020202020204" pitchFamily="34" charset="0"/>
                <a:ea typeface="微软雅黑" panose="020B0503020204020204" charset="-122"/>
              </a:rPr>
              <a:t>申请环节的信息核验、交易环节的异常检测等，对账户伪冒开立、盗刷等申请和交易欺诈行为的全方位覆盖，为用户的账户安全提供了层层保障。</a:t>
            </a:r>
            <a:endParaRPr lang="zh-CN" altLang="en-US" sz="1350">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4497705" cy="549275"/>
          </a:xfrm>
        </p:spPr>
        <p:txBody>
          <a:bodyPr>
            <a:normAutofit/>
          </a:bodyPr>
          <a:lstStyle/>
          <a:p>
            <a:pPr algn="l"/>
            <a:r>
              <a:rPr lang="zh-CN" sz="2700" b="1" dirty="0">
                <a:solidFill>
                  <a:schemeClr val="accent6"/>
                </a:solidFill>
                <a:latin typeface="微软雅黑" panose="020B0503020204020204" charset="-122"/>
                <a:ea typeface="微软雅黑" panose="020B0503020204020204" charset="-122"/>
                <a:sym typeface="+mn-ea"/>
              </a:rPr>
              <a:t>案例学习</a:t>
            </a:r>
            <a:r>
              <a:rPr lang="en-US" altLang="zh-CN" sz="2700" b="1" dirty="0">
                <a:solidFill>
                  <a:schemeClr val="accent6"/>
                </a:solidFill>
                <a:latin typeface="微软雅黑" panose="020B0503020204020204" charset="-122"/>
                <a:ea typeface="微软雅黑" panose="020B0503020204020204" charset="-122"/>
                <a:sym typeface="+mn-ea"/>
              </a:rPr>
              <a:t> </a:t>
            </a:r>
            <a:r>
              <a:rPr lang="zh-CN" altLang="en-US" sz="2700" b="1" dirty="0">
                <a:solidFill>
                  <a:schemeClr val="accent6"/>
                </a:solidFill>
                <a:latin typeface="微软雅黑" panose="020B0503020204020204" charset="-122"/>
                <a:ea typeface="微软雅黑" panose="020B0503020204020204" charset="-122"/>
                <a:sym typeface="+mn-ea"/>
              </a:rPr>
              <a:t>京东</a:t>
            </a:r>
            <a:r>
              <a:rPr lang="en-US" altLang="zh-CN" sz="2700" b="1" dirty="0">
                <a:solidFill>
                  <a:schemeClr val="accent6"/>
                </a:solidFill>
                <a:latin typeface="微软雅黑" panose="020B0503020204020204" charset="-122"/>
                <a:ea typeface="微软雅黑" panose="020B0503020204020204" charset="-122"/>
                <a:sym typeface="+mn-ea"/>
              </a:rPr>
              <a:t>“</a:t>
            </a:r>
            <a:r>
              <a:rPr lang="zh-CN" altLang="en-US" sz="2700" b="1" dirty="0">
                <a:solidFill>
                  <a:schemeClr val="accent6"/>
                </a:solidFill>
                <a:latin typeface="微软雅黑" panose="020B0503020204020204" charset="-122"/>
                <a:ea typeface="微软雅黑" panose="020B0503020204020204" charset="-122"/>
                <a:sym typeface="+mn-ea"/>
              </a:rPr>
              <a:t>风控超脑</a:t>
            </a:r>
            <a:r>
              <a:rPr lang="en-US" altLang="zh-CN" sz="2700" b="1" dirty="0">
                <a:solidFill>
                  <a:schemeClr val="accent6"/>
                </a:solidFill>
                <a:latin typeface="微软雅黑" panose="020B0503020204020204" charset="-122"/>
                <a:ea typeface="微软雅黑" panose="020B0503020204020204" charset="-122"/>
                <a:sym typeface="+mn-ea"/>
              </a:rPr>
              <a:t>”</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539750" y="1048385"/>
            <a:ext cx="7871460" cy="3830955"/>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endParaRPr lang="en-US" altLang="zh-CN" b="1" dirty="0">
              <a:solidFill>
                <a:schemeClr val="tx1"/>
              </a:solidFill>
              <a:latin typeface="微软雅黑" panose="020B0503020204020204" charset="-122"/>
              <a:ea typeface="微软雅黑" panose="020B0503020204020204" charset="-122"/>
              <a:sym typeface="+mn-ea"/>
            </a:endParaRPr>
          </a:p>
          <a:p>
            <a:pPr algn="l">
              <a:lnSpc>
                <a:spcPct val="150000"/>
              </a:lnSpc>
            </a:pPr>
            <a:r>
              <a:rPr lang="zh-CN" dirty="0">
                <a:latin typeface="微软雅黑" panose="020B0503020204020204" charset="-122"/>
                <a:ea typeface="微软雅黑" panose="020B0503020204020204" charset="-122"/>
                <a:sym typeface="+mn-ea"/>
              </a:rPr>
              <a:t>京东金融“白条”在账户登录、激活、交易、信息修改等全流程环节，天策决策引擎系统、天盾账户安全与反欺诈系统、天网交易风险监控系统对每次账户行为进行后台安全扫描，实时计算，识别恶意行为及高风险订单，并和商城配送体系打通，对高风险订单实现配送最后一公里拦截，这在业内是独一无二的优势。通过强大的自动化风控系统，实现全流程风险监控，使得正常用户继续享受便捷极致服务，欺诈恶意份子作案成本不断提高。风控系统累计拦截疑似欺诈申请数十万起，拦截高风险订单数亿元。</a:t>
            </a:r>
            <a:endParaRPr lang="zh-CN" dirty="0">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endParaRPr lang="zh-CN"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4497705"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大数据未来发展趋势</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539750" y="1048385"/>
            <a:ext cx="4785360" cy="4292600"/>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endParaRPr lang="en-US" altLang="zh-CN" b="1" dirty="0">
              <a:solidFill>
                <a:schemeClr val="tx1"/>
              </a:solidFill>
              <a:latin typeface="微软雅黑" panose="020B0503020204020204" charset="-122"/>
              <a:ea typeface="微软雅黑" panose="020B0503020204020204" charset="-122"/>
              <a:sym typeface="+mn-ea"/>
            </a:endParaRPr>
          </a:p>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发起头脑风暴：</a:t>
            </a:r>
            <a:r>
              <a:rPr lang="zh-CN" dirty="0">
                <a:latin typeface="微软雅黑" panose="020B0503020204020204" charset="-122"/>
                <a:ea typeface="微软雅黑" panose="020B0503020204020204" charset="-122"/>
                <a:sym typeface="+mn-ea"/>
              </a:rPr>
              <a:t>历经互联网金融</a:t>
            </a:r>
            <a:r>
              <a:rPr lang="en-US" altLang="zh-CN" dirty="0">
                <a:latin typeface="微软雅黑" panose="020B0503020204020204" charset="-122"/>
                <a:ea typeface="微软雅黑" panose="020B0503020204020204" charset="-122"/>
                <a:sym typeface="+mn-ea"/>
              </a:rPr>
              <a:t>--</a:t>
            </a:r>
            <a:r>
              <a:rPr lang="zh-CN" altLang="en-US" dirty="0">
                <a:latin typeface="微软雅黑" panose="020B0503020204020204" charset="-122"/>
                <a:ea typeface="微软雅黑" panose="020B0503020204020204" charset="-122"/>
                <a:sym typeface="+mn-ea"/>
              </a:rPr>
              <a:t>金融科技</a:t>
            </a:r>
            <a:r>
              <a:rPr lang="en-US" altLang="zh-CN" dirty="0">
                <a:latin typeface="微软雅黑" panose="020B0503020204020204" charset="-122"/>
                <a:ea typeface="微软雅黑" panose="020B0503020204020204" charset="-122"/>
                <a:sym typeface="+mn-ea"/>
              </a:rPr>
              <a:t>--</a:t>
            </a:r>
            <a:r>
              <a:rPr lang="zh-CN" altLang="en-US" dirty="0">
                <a:latin typeface="微软雅黑" panose="020B0503020204020204" charset="-122"/>
                <a:ea typeface="微软雅黑" panose="020B0503020204020204" charset="-122"/>
                <a:sym typeface="+mn-ea"/>
              </a:rPr>
              <a:t>数字科技三个时期，</a:t>
            </a:r>
            <a:r>
              <a:rPr lang="zh-CN" altLang="en-US" dirty="0">
                <a:solidFill>
                  <a:schemeClr val="tx1"/>
                </a:solidFill>
                <a:latin typeface="微软雅黑" panose="020B0503020204020204" charset="-122"/>
                <a:ea typeface="微软雅黑" panose="020B0503020204020204" charset="-122"/>
                <a:sym typeface="+mn-ea"/>
              </a:rPr>
              <a:t>金融科技企业越来越注重大数据和人工智能等技术的融合。</a:t>
            </a:r>
            <a:endParaRPr lang="zh-CN" altLang="en-US" dirty="0">
              <a:solidFill>
                <a:schemeClr val="tx1"/>
              </a:solidFill>
              <a:latin typeface="微软雅黑" panose="020B0503020204020204" charset="-122"/>
              <a:ea typeface="微软雅黑" panose="020B0503020204020204" charset="-122"/>
              <a:sym typeface="+mn-ea"/>
            </a:endParaRPr>
          </a:p>
          <a:p>
            <a:pPr algn="l">
              <a:lnSpc>
                <a:spcPct val="150000"/>
              </a:lnSpc>
            </a:pPr>
            <a:r>
              <a:rPr lang="zh-CN" altLang="en-US" dirty="0">
                <a:solidFill>
                  <a:schemeClr val="tx1"/>
                </a:solidFill>
                <a:latin typeface="微软雅黑" panose="020B0503020204020204" charset="-122"/>
                <a:ea typeface="微软雅黑" panose="020B0503020204020204" charset="-122"/>
                <a:sym typeface="+mn-ea"/>
              </a:rPr>
              <a:t>你还知道哪些金融科技企业的转型呢？</a:t>
            </a:r>
            <a:endParaRPr lang="zh-CN" altLang="en-US" dirty="0">
              <a:solidFill>
                <a:schemeClr val="tx1"/>
              </a:solidFill>
              <a:latin typeface="微软雅黑" panose="020B0503020204020204" charset="-122"/>
              <a:ea typeface="微软雅黑" panose="020B0503020204020204" charset="-122"/>
              <a:sym typeface="+mn-ea"/>
            </a:endParaRPr>
          </a:p>
          <a:p>
            <a:pPr algn="l">
              <a:lnSpc>
                <a:spcPct val="150000"/>
              </a:lnSpc>
            </a:pPr>
            <a:r>
              <a:rPr lang="zh-CN" altLang="en-US" dirty="0">
                <a:solidFill>
                  <a:schemeClr val="tx1"/>
                </a:solidFill>
                <a:latin typeface="微软雅黑" panose="020B0503020204020204" charset="-122"/>
                <a:ea typeface="微软雅黑" panose="020B0503020204020204" charset="-122"/>
                <a:sym typeface="+mn-ea"/>
              </a:rPr>
              <a:t>大数据未来的发展趋势有哪些呢？</a:t>
            </a:r>
            <a:endParaRPr lang="zh-CN" altLang="en-US" dirty="0">
              <a:solidFill>
                <a:schemeClr val="tx1"/>
              </a:solidFill>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r>
              <a:rPr lang="zh-CN" dirty="0">
                <a:latin typeface="微软雅黑" panose="020B0503020204020204" charset="-122"/>
                <a:ea typeface="微软雅黑" panose="020B0503020204020204" charset="-122"/>
                <a:sym typeface="+mn-ea"/>
              </a:rPr>
              <a:t>加快平台间数据互通</a:t>
            </a:r>
            <a:endParaRPr lang="zh-CN" dirty="0">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r>
              <a:rPr lang="zh-CN" dirty="0">
                <a:latin typeface="微软雅黑" panose="020B0503020204020204" charset="-122"/>
                <a:ea typeface="微软雅黑" panose="020B0503020204020204" charset="-122"/>
                <a:sym typeface="+mn-ea"/>
              </a:rPr>
              <a:t>隐私计算和更规范监管</a:t>
            </a:r>
            <a:endParaRPr lang="zh-CN" dirty="0">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r>
              <a:rPr lang="zh-CN" dirty="0">
                <a:latin typeface="微软雅黑" panose="020B0503020204020204" charset="-122"/>
                <a:ea typeface="微软雅黑" panose="020B0503020204020204" charset="-122"/>
                <a:sym typeface="+mn-ea"/>
              </a:rPr>
              <a:t>大数据与其他技术深度协同发力</a:t>
            </a:r>
            <a:endParaRPr lang="zh-CN" dirty="0">
              <a:latin typeface="微软雅黑" panose="020B0503020204020204" charset="-122"/>
              <a:ea typeface="微软雅黑" panose="020B0503020204020204" charset="-122"/>
              <a:sym typeface="+mn-ea"/>
            </a:endParaRPr>
          </a:p>
          <a:p>
            <a:pPr algn="l">
              <a:lnSpc>
                <a:spcPct val="150000"/>
              </a:lnSpc>
            </a:pPr>
            <a:endParaRPr lang="zh-CN" altLang="en-US"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2"/>
          <a:stretch>
            <a:fillRect/>
          </a:stretch>
        </p:blipFill>
        <p:spPr>
          <a:xfrm>
            <a:off x="5325110" y="1995170"/>
            <a:ext cx="3441700" cy="251396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0" b="-10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3779520" y="1119505"/>
            <a:ext cx="1728470" cy="2245360"/>
            <a:chOff x="5952" y="1763"/>
            <a:chExt cx="2722" cy="3536"/>
          </a:xfrm>
        </p:grpSpPr>
        <p:pic>
          <p:nvPicPr>
            <p:cNvPr id="8" name="图片 7"/>
            <p:cNvPicPr>
              <a:picLocks noChangeAspect="1"/>
            </p:cNvPicPr>
            <p:nvPr/>
          </p:nvPicPr>
          <p:blipFill>
            <a:blip r:embed="rId2"/>
            <a:srcRect t="57075"/>
            <a:stretch>
              <a:fillRect/>
            </a:stretch>
          </p:blipFill>
          <p:spPr>
            <a:xfrm>
              <a:off x="5952" y="3789"/>
              <a:ext cx="2722" cy="1510"/>
            </a:xfrm>
            <a:prstGeom prst="rect">
              <a:avLst/>
            </a:prstGeom>
          </p:spPr>
        </p:pic>
        <p:pic>
          <p:nvPicPr>
            <p:cNvPr id="2" name="图片 1" descr="资源库新logo-1"/>
            <p:cNvPicPr>
              <a:picLocks noChangeAspect="1"/>
            </p:cNvPicPr>
            <p:nvPr/>
          </p:nvPicPr>
          <p:blipFill>
            <a:blip r:embed="rId3"/>
            <a:stretch>
              <a:fillRect/>
            </a:stretch>
          </p:blipFill>
          <p:spPr>
            <a:xfrm>
              <a:off x="5952" y="1763"/>
              <a:ext cx="2722" cy="2026"/>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7517" b="7558"/>
          <a:stretch>
            <a:fillRect/>
          </a:stretch>
        </p:blipFill>
        <p:spPr>
          <a:xfrm>
            <a:off x="0" y="1"/>
            <a:ext cx="9144000" cy="5143500"/>
          </a:xfrm>
          <a:prstGeom prst="rect">
            <a:avLst/>
          </a:prstGeom>
        </p:spPr>
      </p:pic>
      <p:pic>
        <p:nvPicPr>
          <p:cNvPr id="12" name="图片 11"/>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sharpenSoften amount="-50000"/>
                    </a14:imgEffect>
                  </a14:imgLayer>
                </a14:imgProps>
              </a:ext>
              <a:ext uri="{28A0092B-C50C-407E-A947-70E740481C1C}">
                <a14:useLocalDpi xmlns:a14="http://schemas.microsoft.com/office/drawing/2010/main" val="0"/>
              </a:ext>
            </a:extLst>
          </a:blip>
          <a:srcRect t="7517" b="48111"/>
          <a:stretch>
            <a:fillRect/>
          </a:stretch>
        </p:blipFill>
        <p:spPr>
          <a:xfrm>
            <a:off x="0" y="1"/>
            <a:ext cx="9144000" cy="2687379"/>
          </a:xfrm>
          <a:prstGeom prst="rect">
            <a:avLst/>
          </a:prstGeom>
        </p:spPr>
      </p:pic>
      <p:sp>
        <p:nvSpPr>
          <p:cNvPr id="14" name="矩形 13"/>
          <p:cNvSpPr/>
          <p:nvPr/>
        </p:nvSpPr>
        <p:spPr>
          <a:xfrm>
            <a:off x="-36195" y="1635671"/>
            <a:ext cx="9144000" cy="1220051"/>
          </a:xfrm>
          <a:prstGeom prst="rect">
            <a:avLst/>
          </a:prstGeom>
          <a:gradFill flip="none" rotWithShape="1">
            <a:gsLst>
              <a:gs pos="0">
                <a:sysClr val="window" lastClr="FFFFFF">
                  <a:alpha val="0"/>
                </a:sysClr>
              </a:gs>
              <a:gs pos="48000">
                <a:sysClr val="window" lastClr="FFFFFF"/>
              </a:gs>
              <a:gs pos="100000">
                <a:sysClr val="window" lastClr="FFFFFF">
                  <a:alpha val="0"/>
                </a:sys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972185" y="1857375"/>
            <a:ext cx="6911975" cy="829945"/>
          </a:xfrm>
          <a:prstGeom prst="rect">
            <a:avLst/>
          </a:prstGeom>
          <a:noFill/>
        </p:spPr>
        <p:txBody>
          <a:bodyPr wrap="square" rtlCol="0">
            <a:spAutoFit/>
          </a:bodyPr>
          <a:lstStyle/>
          <a:p>
            <a:pPr algn="ctr" defTabSz="914400"/>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金融大数据</a:t>
            </a:r>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分析</a:t>
            </a:r>
            <a:endPar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endParaRPr>
          </a:p>
        </p:txBody>
      </p:sp>
      <p:pic>
        <p:nvPicPr>
          <p:cNvPr id="2" name="图片 1" descr="金融科技应用专业教学资源库"/>
          <p:cNvPicPr>
            <a:picLocks noChangeAspect="1"/>
          </p:cNvPicPr>
          <p:nvPr/>
        </p:nvPicPr>
        <p:blipFill>
          <a:blip r:embed="rId4"/>
          <a:stretch>
            <a:fillRect/>
          </a:stretch>
        </p:blipFill>
        <p:spPr>
          <a:xfrm>
            <a:off x="252095" y="267335"/>
            <a:ext cx="3514090" cy="6045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015" y="1343261"/>
            <a:ext cx="9155015" cy="918490"/>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1033398" y="1489023"/>
            <a:ext cx="7066189" cy="511175"/>
          </a:xfrm>
          <a:prstGeom prst="rect">
            <a:avLst/>
          </a:prstGeom>
          <a:noFill/>
        </p:spPr>
        <p:txBody>
          <a:bodyPr wrap="square" lIns="68580" tIns="34290" rIns="68580" bIns="34290" rtlCol="0">
            <a:spAutoFit/>
          </a:bodyPr>
          <a:lstStyle/>
          <a:p>
            <a:pPr algn="ctr">
              <a:lnSpc>
                <a:spcPct val="120000"/>
              </a:lnSpc>
            </a:pPr>
            <a:r>
              <a:rPr lang="zh-CN" sz="24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项目八</a:t>
            </a:r>
            <a:r>
              <a:rPr lang="en-US" altLang="zh-CN" sz="24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 任务二 </a:t>
            </a:r>
            <a:r>
              <a:rPr lang="zh-CN" altLang="en-US" sz="24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第三方支付领域</a:t>
            </a:r>
            <a:endParaRPr lang="zh-CN" altLang="en-US" sz="24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3451567" y="2402392"/>
            <a:ext cx="2229851" cy="345440"/>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主讲教师：卢晶莹</a:t>
            </a:r>
            <a:endParaRPr lang="en-US" altLang="zh-CN"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pic>
        <p:nvPicPr>
          <p:cNvPr id="2" name="图片 1" descr="资源库新logo-1"/>
          <p:cNvPicPr>
            <a:picLocks noChangeAspect="1"/>
          </p:cNvPicPr>
          <p:nvPr/>
        </p:nvPicPr>
        <p:blipFill>
          <a:blip r:embed="rId2"/>
          <a:stretch>
            <a:fillRect/>
          </a:stretch>
        </p:blipFill>
        <p:spPr>
          <a:xfrm>
            <a:off x="35560" y="51435"/>
            <a:ext cx="1058887" cy="788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015" y="1343261"/>
            <a:ext cx="9155015" cy="918490"/>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386715" y="1489075"/>
            <a:ext cx="8129905" cy="677545"/>
          </a:xfrm>
          <a:prstGeom prst="rect">
            <a:avLst/>
          </a:prstGeom>
          <a:noFill/>
        </p:spPr>
        <p:txBody>
          <a:bodyPr wrap="square" lIns="68580" tIns="34290" rIns="68580" bIns="34290" rtlCol="0">
            <a:spAutoFit/>
          </a:bodyPr>
          <a:lstStyle/>
          <a:p>
            <a:pPr algn="ctr">
              <a:lnSpc>
                <a:spcPct val="120000"/>
              </a:lnSpc>
            </a:pPr>
            <a:r>
              <a:rPr lang="zh-CN" altLang="en-US"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项目八 任务一</a:t>
            </a:r>
            <a:r>
              <a:rPr lang="en-US" altLang="zh-CN"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 </a:t>
            </a:r>
            <a:r>
              <a:rPr lang="zh-CN" altLang="en-US"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金融科技企业大数据应用</a:t>
            </a:r>
            <a:endParaRPr lang="zh-CN" altLang="en-US" sz="24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3419817" y="2750372"/>
            <a:ext cx="2229851" cy="345440"/>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主讲教师：周宇蔚</a:t>
            </a:r>
            <a:endPar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pic>
        <p:nvPicPr>
          <p:cNvPr id="2" name="图片 1" descr="资源库新logo-1"/>
          <p:cNvPicPr>
            <a:picLocks noChangeAspect="1"/>
          </p:cNvPicPr>
          <p:nvPr/>
        </p:nvPicPr>
        <p:blipFill>
          <a:blip r:embed="rId2"/>
          <a:stretch>
            <a:fillRect/>
          </a:stretch>
        </p:blipFill>
        <p:spPr>
          <a:xfrm>
            <a:off x="35560" y="51435"/>
            <a:ext cx="1058887" cy="788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830997" cy="484748"/>
          </a:xfrm>
          <a:prstGeom prst="rect">
            <a:avLst/>
          </a:prstGeom>
        </p:spPr>
        <p:txBody>
          <a:bodyPr wrap="none" lIns="68580" tIns="34290" rIns="68580" bIns="34290">
            <a:spAutoFit/>
          </a:bodyPr>
          <a:lstStyle/>
          <a:p>
            <a:r>
              <a:rPr lang="zh-CN" altLang="en-US" sz="2700" b="1" dirty="0">
                <a:solidFill>
                  <a:srgbClr val="936419"/>
                </a:solidFill>
                <a:latin typeface="微软雅黑" panose="020B0503020204020204" charset="-122"/>
                <a:ea typeface="微软雅黑" panose="020B0503020204020204" charset="-122"/>
              </a:rPr>
              <a:t>目录</a:t>
            </a:r>
            <a:endParaRPr lang="zh-CN" altLang="en-US" sz="2700" b="1" dirty="0">
              <a:solidFill>
                <a:srgbClr val="936419"/>
              </a:solidFill>
              <a:latin typeface="微软雅黑" panose="020B0503020204020204" charset="-122"/>
              <a:ea typeface="微软雅黑" panose="020B0503020204020204" charset="-122"/>
            </a:endParaRPr>
          </a:p>
        </p:txBody>
      </p:sp>
      <p:grpSp>
        <p:nvGrpSpPr>
          <p:cNvPr id="6" name="组合 5"/>
          <p:cNvGrpSpPr/>
          <p:nvPr/>
        </p:nvGrpSpPr>
        <p:grpSpPr>
          <a:xfrm>
            <a:off x="1452394" y="1225158"/>
            <a:ext cx="6329680" cy="685213"/>
            <a:chOff x="2987824" y="1179392"/>
            <a:chExt cx="6825396" cy="738876"/>
          </a:xfrm>
        </p:grpSpPr>
        <p:grpSp>
          <p:nvGrpSpPr>
            <p:cNvPr id="7" name="组合 6"/>
            <p:cNvGrpSpPr/>
            <p:nvPr/>
          </p:nvGrpSpPr>
          <p:grpSpPr>
            <a:xfrm>
              <a:off x="2987824" y="1179392"/>
              <a:ext cx="738875" cy="738876"/>
              <a:chOff x="2498710" y="2311467"/>
              <a:chExt cx="1748840" cy="1748840"/>
            </a:xfrm>
          </p:grpSpPr>
          <p:sp>
            <p:nvSpPr>
              <p:cNvPr id="10" name="椭圆 9"/>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1</a:t>
                </a:r>
                <a:endParaRPr lang="zh-CN" altLang="en-US" sz="2400" b="1" dirty="0">
                  <a:latin typeface="微软雅黑" panose="020B0503020204020204" charset="-122"/>
                  <a:ea typeface="微软雅黑" panose="020B0503020204020204" charset="-122"/>
                </a:endParaRPr>
              </a:p>
            </p:txBody>
          </p:sp>
          <p:sp>
            <p:nvSpPr>
              <p:cNvPr id="11" name="椭圆 10"/>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8" name="文本框 8"/>
            <p:cNvSpPr txBox="1"/>
            <p:nvPr/>
          </p:nvSpPr>
          <p:spPr>
            <a:xfrm>
              <a:off x="3906048" y="1317708"/>
              <a:ext cx="5907172" cy="4964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大数据在第三方支付平台反洗钱的应用</a:t>
              </a:r>
              <a:endPar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9" name="直接连接符 8"/>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1452394" y="2044460"/>
            <a:ext cx="7515225" cy="685213"/>
            <a:chOff x="2987824" y="2192914"/>
            <a:chExt cx="8103788" cy="738876"/>
          </a:xfrm>
        </p:grpSpPr>
        <p:grpSp>
          <p:nvGrpSpPr>
            <p:cNvPr id="13" name="组合 12"/>
            <p:cNvGrpSpPr/>
            <p:nvPr/>
          </p:nvGrpSpPr>
          <p:grpSpPr>
            <a:xfrm>
              <a:off x="2987824" y="2192914"/>
              <a:ext cx="738875" cy="738876"/>
              <a:chOff x="2498710" y="2311467"/>
              <a:chExt cx="1748840" cy="1748840"/>
            </a:xfrm>
          </p:grpSpPr>
          <p:sp>
            <p:nvSpPr>
              <p:cNvPr id="16" name="椭圆 15"/>
              <p:cNvSpPr/>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2</a:t>
                </a:r>
                <a:endParaRPr lang="zh-CN" altLang="en-US" sz="2400" b="1" dirty="0">
                  <a:latin typeface="微软雅黑" panose="020B0503020204020204" charset="-122"/>
                  <a:ea typeface="微软雅黑" panose="020B0503020204020204" charset="-122"/>
                </a:endParaRPr>
              </a:p>
            </p:txBody>
          </p:sp>
          <p:sp>
            <p:nvSpPr>
              <p:cNvPr id="17" name="椭圆 16"/>
              <p:cNvSpPr/>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14" name="文本框 8"/>
            <p:cNvSpPr txBox="1"/>
            <p:nvPr/>
          </p:nvSpPr>
          <p:spPr>
            <a:xfrm>
              <a:off x="3906048" y="2331230"/>
              <a:ext cx="7185564" cy="4964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大数据在第三方支付反欺诈风险防范中的应用</a:t>
              </a:r>
              <a:endPar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15" name="直接连接符 14"/>
            <p:cNvCxnSpPr/>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1452394" y="2863762"/>
            <a:ext cx="6616700" cy="685213"/>
            <a:chOff x="2987824" y="3201026"/>
            <a:chExt cx="7134894" cy="738876"/>
          </a:xfrm>
        </p:grpSpPr>
        <p:grpSp>
          <p:nvGrpSpPr>
            <p:cNvPr id="19" name="组合 18"/>
            <p:cNvGrpSpPr/>
            <p:nvPr/>
          </p:nvGrpSpPr>
          <p:grpSpPr>
            <a:xfrm>
              <a:off x="2987824" y="3201026"/>
              <a:ext cx="738875" cy="738876"/>
              <a:chOff x="2498710" y="2311467"/>
              <a:chExt cx="1748840" cy="1748840"/>
            </a:xfrm>
          </p:grpSpPr>
          <p:sp>
            <p:nvSpPr>
              <p:cNvPr id="22" name="椭圆 21"/>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3</a:t>
                </a:r>
                <a:endParaRPr lang="zh-CN" altLang="en-US" sz="2400" b="1" dirty="0">
                  <a:latin typeface="微软雅黑" panose="020B0503020204020204" charset="-122"/>
                  <a:ea typeface="微软雅黑" panose="020B0503020204020204" charset="-122"/>
                </a:endParaRPr>
              </a:p>
            </p:txBody>
          </p:sp>
          <p:sp>
            <p:nvSpPr>
              <p:cNvPr id="23" name="椭圆 22"/>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0" name="文本框 8"/>
            <p:cNvSpPr txBox="1"/>
            <p:nvPr/>
          </p:nvSpPr>
          <p:spPr>
            <a:xfrm>
              <a:off x="3906048" y="3339342"/>
              <a:ext cx="6216670" cy="4964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实战演练：第三方支付风控</a:t>
              </a:r>
              <a:endPar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1" name="直接连接符 20"/>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6081395"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大数据在三方支付平台反洗钱的应用</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5715"/>
            <a:ext cx="7871460" cy="968375"/>
          </a:xfrm>
          <a:prstGeom prst="rect">
            <a:avLst/>
          </a:prstGeom>
          <a:noFill/>
        </p:spPr>
        <p:txBody>
          <a:bodyPr wrap="square" rtlCol="0" anchor="t">
            <a:spAutoFit/>
          </a:bodyPr>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提问导入：</a:t>
            </a:r>
            <a:endParaRPr lang="zh-CN" sz="2000" b="1" dirty="0">
              <a:solidFill>
                <a:schemeClr val="accent6"/>
              </a:solidFill>
              <a:latin typeface="微软雅黑" panose="020B0503020204020204" charset="-122"/>
              <a:ea typeface="微软雅黑" panose="020B0503020204020204" charset="-122"/>
              <a:sym typeface="+mn-ea"/>
            </a:endParaRPr>
          </a:p>
          <a:p>
            <a:pPr algn="l">
              <a:lnSpc>
                <a:spcPct val="150000"/>
              </a:lnSpc>
            </a:pPr>
            <a:r>
              <a:rPr lang="zh-CN" dirty="0">
                <a:latin typeface="微软雅黑" panose="020B0503020204020204" charset="-122"/>
                <a:ea typeface="微软雅黑" panose="020B0503020204020204" charset="-122"/>
                <a:sym typeface="+mn-ea"/>
              </a:rPr>
              <a:t>第三方支付</a:t>
            </a:r>
            <a:r>
              <a:rPr dirty="0">
                <a:latin typeface="微软雅黑" panose="020B0503020204020204" charset="-122"/>
                <a:ea typeface="微软雅黑" panose="020B0503020204020204" charset="-122"/>
                <a:sym typeface="+mn-ea"/>
              </a:rPr>
              <a:t>的流程是怎么样的？</a:t>
            </a:r>
            <a:r>
              <a:rPr lang="zh-CN" dirty="0">
                <a:latin typeface="微软雅黑" panose="020B0503020204020204" charset="-122"/>
                <a:ea typeface="微软雅黑" panose="020B0503020204020204" charset="-122"/>
                <a:sym typeface="+mn-ea"/>
              </a:rPr>
              <a:t>存在着怎样的风险？</a:t>
            </a:r>
            <a:endParaRPr lang="zh-CN" dirty="0">
              <a:latin typeface="微软雅黑" panose="020B0503020204020204" charset="-122"/>
              <a:ea typeface="微软雅黑" panose="020B0503020204020204" charset="-122"/>
              <a:sym typeface="+mn-ea"/>
            </a:endParaRPr>
          </a:p>
        </p:txBody>
      </p:sp>
      <p:pic>
        <p:nvPicPr>
          <p:cNvPr id="4" name="图片 2"/>
          <p:cNvPicPr>
            <a:picLocks noChangeAspect="1"/>
          </p:cNvPicPr>
          <p:nvPr>
            <p:custDataLst>
              <p:tags r:id="rId1"/>
            </p:custDataLst>
          </p:nvPr>
        </p:nvPicPr>
        <p:blipFill>
          <a:blip r:embed="rId2"/>
          <a:stretch>
            <a:fillRect/>
          </a:stretch>
        </p:blipFill>
        <p:spPr>
          <a:xfrm>
            <a:off x="683895" y="2427605"/>
            <a:ext cx="4354195" cy="2435860"/>
          </a:xfrm>
          <a:prstGeom prst="rect">
            <a:avLst/>
          </a:prstGeom>
          <a:noFill/>
          <a:ln>
            <a:noFill/>
          </a:ln>
        </p:spPr>
      </p:pic>
      <p:pic>
        <p:nvPicPr>
          <p:cNvPr id="5" name="图片 3"/>
          <p:cNvPicPr>
            <a:picLocks noChangeAspect="1"/>
          </p:cNvPicPr>
          <p:nvPr>
            <p:custDataLst>
              <p:tags r:id="rId3"/>
            </p:custDataLst>
          </p:nvPr>
        </p:nvPicPr>
        <p:blipFill>
          <a:blip r:embed="rId4"/>
          <a:stretch>
            <a:fillRect/>
          </a:stretch>
        </p:blipFill>
        <p:spPr>
          <a:xfrm>
            <a:off x="5143500" y="2427605"/>
            <a:ext cx="3630295" cy="243586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6081395"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大数据在三方支付平台反洗钱的应用</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5715"/>
            <a:ext cx="7871460" cy="968375"/>
          </a:xfrm>
          <a:prstGeom prst="rect">
            <a:avLst/>
          </a:prstGeom>
          <a:noFill/>
        </p:spPr>
        <p:txBody>
          <a:bodyPr wrap="square" rtlCol="0" anchor="t">
            <a:spAutoFit/>
          </a:bodyPr>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查找资料、案例讨论：</a:t>
            </a:r>
            <a:endParaRPr lang="zh-CN" sz="2000" b="1" dirty="0">
              <a:solidFill>
                <a:schemeClr val="accent6"/>
              </a:solidFill>
              <a:latin typeface="微软雅黑" panose="020B0503020204020204" charset="-122"/>
              <a:ea typeface="微软雅黑" panose="020B0503020204020204" charset="-122"/>
              <a:sym typeface="+mn-ea"/>
            </a:endParaRPr>
          </a:p>
          <a:p>
            <a:pPr algn="l">
              <a:lnSpc>
                <a:spcPct val="150000"/>
              </a:lnSpc>
            </a:pPr>
            <a:r>
              <a:rPr lang="zh-CN" dirty="0">
                <a:latin typeface="微软雅黑" panose="020B0503020204020204" charset="-122"/>
                <a:ea typeface="微软雅黑" panose="020B0503020204020204" charset="-122"/>
                <a:sym typeface="+mn-ea"/>
              </a:rPr>
              <a:t>传统的反洗钱系统是如何实现的？</a:t>
            </a:r>
            <a:endParaRPr lang="zh-CN" dirty="0">
              <a:latin typeface="微软雅黑" panose="020B0503020204020204" charset="-122"/>
              <a:ea typeface="微软雅黑" panose="020B0503020204020204" charset="-122"/>
              <a:sym typeface="+mn-ea"/>
            </a:endParaRPr>
          </a:p>
        </p:txBody>
      </p:sp>
      <p:pic>
        <p:nvPicPr>
          <p:cNvPr id="9" name="图片 4" descr="IMG_256"/>
          <p:cNvPicPr>
            <a:picLocks noChangeAspect="1"/>
          </p:cNvPicPr>
          <p:nvPr>
            <p:custDataLst>
              <p:tags r:id="rId1"/>
            </p:custDataLst>
          </p:nvPr>
        </p:nvPicPr>
        <p:blipFill>
          <a:blip r:embed="rId2"/>
          <a:stretch>
            <a:fillRect/>
          </a:stretch>
        </p:blipFill>
        <p:spPr>
          <a:xfrm>
            <a:off x="2007553" y="2571750"/>
            <a:ext cx="4538345" cy="1687830"/>
          </a:xfrm>
          <a:prstGeom prst="rect">
            <a:avLst/>
          </a:prstGeom>
          <a:noFill/>
          <a:ln w="9525">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6141085"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大数据在三方支付平台反洗钱的应用</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8" name="文本框 7"/>
          <p:cNvSpPr txBox="1"/>
          <p:nvPr/>
        </p:nvSpPr>
        <p:spPr>
          <a:xfrm>
            <a:off x="827405" y="822960"/>
            <a:ext cx="7871460" cy="506730"/>
          </a:xfrm>
          <a:prstGeom prst="rect">
            <a:avLst/>
          </a:prstGeom>
          <a:noFill/>
        </p:spPr>
        <p:txBody>
          <a:bodyPr wrap="square" rtlCol="0" anchor="t">
            <a:spAutoFit/>
          </a:bodyPr>
          <a:p>
            <a:pPr>
              <a:lnSpc>
                <a:spcPct val="150000"/>
              </a:lnSpc>
            </a:pPr>
            <a:r>
              <a:rPr lang="zh-CN" b="1" dirty="0">
                <a:solidFill>
                  <a:schemeClr val="accent6"/>
                </a:solidFill>
                <a:latin typeface="微软雅黑" panose="020B0503020204020204" charset="-122"/>
                <a:ea typeface="微软雅黑" panose="020B0503020204020204" charset="-122"/>
                <a:sym typeface="+mn-ea"/>
              </a:rPr>
              <a:t>案例分析：慧安金科</a:t>
            </a:r>
            <a:r>
              <a:rPr lang="en-US" altLang="zh-CN" b="1" dirty="0">
                <a:solidFill>
                  <a:schemeClr val="accent6"/>
                </a:solidFill>
                <a:latin typeface="微软雅黑" panose="020B0503020204020204" charset="-122"/>
                <a:ea typeface="微软雅黑" panose="020B0503020204020204" charset="-122"/>
                <a:sym typeface="+mn-ea"/>
              </a:rPr>
              <a:t>-</a:t>
            </a:r>
            <a:r>
              <a:rPr lang="zh-CN" altLang="en-US" b="1" dirty="0">
                <a:solidFill>
                  <a:schemeClr val="accent6"/>
                </a:solidFill>
                <a:latin typeface="微软雅黑" panose="020B0503020204020204" charset="-122"/>
                <a:ea typeface="微软雅黑" panose="020B0503020204020204" charset="-122"/>
                <a:sym typeface="+mn-ea"/>
              </a:rPr>
              <a:t>智能反洗钱</a:t>
            </a:r>
            <a:endParaRPr lang="zh-CN" altLang="en-US" b="1" dirty="0">
              <a:solidFill>
                <a:schemeClr val="accent6"/>
              </a:solidFill>
              <a:latin typeface="微软雅黑" panose="020B0503020204020204" charset="-122"/>
              <a:ea typeface="微软雅黑" panose="020B0503020204020204" charset="-122"/>
              <a:sym typeface="+mn-ea"/>
            </a:endParaRPr>
          </a:p>
        </p:txBody>
      </p:sp>
      <p:sp>
        <p:nvSpPr>
          <p:cNvPr id="2" name="文本框 1"/>
          <p:cNvSpPr txBox="1"/>
          <p:nvPr/>
        </p:nvSpPr>
        <p:spPr>
          <a:xfrm>
            <a:off x="972185" y="1491615"/>
            <a:ext cx="6800215" cy="2861310"/>
          </a:xfrm>
          <a:prstGeom prst="rect">
            <a:avLst/>
          </a:prstGeom>
          <a:noFill/>
          <a:ln w="9525">
            <a:noFill/>
          </a:ln>
        </p:spPr>
        <p:txBody>
          <a:bodyPr wrap="square">
            <a:spAutoFit/>
          </a:bodyPr>
          <a:p>
            <a:pPr indent="0">
              <a:lnSpc>
                <a:spcPct val="100000"/>
              </a:lnSpc>
            </a:pPr>
            <a:r>
              <a:rPr lang="zh-CN" b="0">
                <a:ea typeface="宋体" panose="02010600030101010101" pitchFamily="2" charset="-122"/>
              </a:rPr>
              <a:t>（1）数据处理：利用银行丰富的账户信息、交易流水、行为操作日志等数据，依托发数据平台处理数据，进行多纬度的个体特征及关联特征提取分析。</a:t>
            </a:r>
            <a:endParaRPr lang="zh-CN" b="0">
              <a:ea typeface="宋体" panose="02010600030101010101" pitchFamily="2" charset="-122"/>
            </a:endParaRPr>
          </a:p>
          <a:p>
            <a:pPr indent="0">
              <a:lnSpc>
                <a:spcPct val="100000"/>
              </a:lnSpc>
            </a:pPr>
            <a:r>
              <a:rPr lang="zh-CN" b="0">
                <a:ea typeface="宋体" panose="02010600030101010101" pitchFamily="2" charset="-122"/>
              </a:rPr>
              <a:t>（2）团伙识别：以自主研发的半监督主动式机器学习技术为核心，融合图分析、分类和聚类等算法优点，进行用户行为和关联的建模，识别出洗钱可疑团伙。</a:t>
            </a:r>
            <a:endParaRPr lang="zh-CN" b="0">
              <a:ea typeface="宋体" panose="02010600030101010101" pitchFamily="2" charset="-122"/>
            </a:endParaRPr>
          </a:p>
          <a:p>
            <a:pPr indent="0">
              <a:lnSpc>
                <a:spcPct val="100000"/>
              </a:lnSpc>
            </a:pPr>
            <a:r>
              <a:rPr lang="zh-CN" b="0">
                <a:ea typeface="宋体" panose="02010600030101010101" pitchFamily="2" charset="-122"/>
              </a:rPr>
              <a:t>（3）团伙展示：前端可视化采用点边结合的方式，直观地对团伙进行展示，便于核查人员核查反馈。</a:t>
            </a:r>
            <a:endParaRPr lang="zh-CN" altLang="en-US" b="0">
              <a:ea typeface="宋体" panose="02010600030101010101"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6141085"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大数据在三方支付平台反洗钱的应用</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8" name="文本框 7"/>
          <p:cNvSpPr txBox="1"/>
          <p:nvPr/>
        </p:nvSpPr>
        <p:spPr>
          <a:xfrm>
            <a:off x="827405" y="1115060"/>
            <a:ext cx="7871460" cy="2997835"/>
          </a:xfrm>
          <a:prstGeom prst="rect">
            <a:avLst/>
          </a:prstGeom>
          <a:noFill/>
        </p:spPr>
        <p:txBody>
          <a:bodyPr wrap="square" rtlCol="0" anchor="t">
            <a:noAutofit/>
          </a:bodyPr>
          <a:p>
            <a:pPr marL="285750" indent="-285750">
              <a:lnSpc>
                <a:spcPct val="150000"/>
              </a:lnSpc>
              <a:buFont typeface="Wingdings" panose="05000000000000000000" charset="0"/>
              <a:buChar char="Ø"/>
            </a:pPr>
            <a:r>
              <a:rPr lang="en-US" altLang="zh-CN" sz="2000" b="1" dirty="0">
                <a:solidFill>
                  <a:schemeClr val="accent6"/>
                </a:solidFill>
                <a:latin typeface="微软雅黑" panose="020B0503020204020204" charset="-122"/>
                <a:ea typeface="微软雅黑" panose="020B0503020204020204" charset="-122"/>
                <a:sym typeface="+mn-ea"/>
              </a:rPr>
              <a:t>   </a:t>
            </a:r>
            <a:r>
              <a:rPr lang="zh-CN" altLang="en-US" sz="2000" b="1" dirty="0">
                <a:solidFill>
                  <a:schemeClr val="accent6"/>
                </a:solidFill>
                <a:latin typeface="微软雅黑" panose="020B0503020204020204" charset="-122"/>
                <a:ea typeface="微软雅黑" panose="020B0503020204020204" charset="-122"/>
                <a:sym typeface="+mn-ea"/>
              </a:rPr>
              <a:t>数据收集</a:t>
            </a:r>
            <a:endParaRPr lang="zh-CN" altLang="en-US" sz="2000" b="1" dirty="0">
              <a:solidFill>
                <a:schemeClr val="accent6"/>
              </a:solidFill>
              <a:latin typeface="微软雅黑" panose="020B0503020204020204" charset="-122"/>
              <a:ea typeface="微软雅黑" panose="020B0503020204020204" charset="-122"/>
              <a:sym typeface="+mn-ea"/>
            </a:endParaRPr>
          </a:p>
          <a:p>
            <a:pPr indent="0">
              <a:lnSpc>
                <a:spcPct val="150000"/>
              </a:lnSpc>
              <a:buFont typeface="Wingdings" panose="05000000000000000000" charset="0"/>
              <a:buNone/>
            </a:pPr>
            <a:r>
              <a:rPr lang="en-US" altLang="zh-CN" sz="1800">
                <a:ea typeface="宋体" panose="02010600030101010101" pitchFamily="2" charset="-122"/>
                <a:sym typeface="+mn-ea"/>
              </a:rPr>
              <a:t>         </a:t>
            </a:r>
            <a:r>
              <a:rPr lang="zh-CN" sz="1800">
                <a:ea typeface="宋体" panose="02010600030101010101" pitchFamily="2" charset="-122"/>
                <a:sym typeface="+mn-ea"/>
              </a:rPr>
              <a:t>一是通过网络爬虫系统，突破地理距离的限制，捕捉和整合相关信息，并通过校验规则的设立及其关联性分析得到有效数据。</a:t>
            </a:r>
            <a:endParaRPr lang="zh-CN" sz="1800">
              <a:ea typeface="宋体" panose="02010600030101010101" pitchFamily="2" charset="-122"/>
              <a:sym typeface="+mn-ea"/>
            </a:endParaRPr>
          </a:p>
          <a:p>
            <a:pPr indent="0">
              <a:lnSpc>
                <a:spcPct val="150000"/>
              </a:lnSpc>
              <a:buFont typeface="Wingdings" panose="05000000000000000000" charset="0"/>
              <a:buNone/>
            </a:pPr>
            <a:r>
              <a:rPr lang="en-US" altLang="zh-CN" sz="1800">
                <a:ea typeface="宋体" panose="02010600030101010101" pitchFamily="2" charset="-122"/>
                <a:sym typeface="+mn-ea"/>
              </a:rPr>
              <a:t>       </a:t>
            </a:r>
            <a:r>
              <a:rPr lang="zh-CN" sz="1800">
                <a:ea typeface="宋体" panose="02010600030101010101" pitchFamily="2" charset="-122"/>
                <a:sym typeface="+mn-ea"/>
              </a:rPr>
              <a:t>二是考虑与金融科技机构建立合作机制，直接通过数据接口获取相关数据。</a:t>
            </a:r>
            <a:endParaRPr lang="zh-CN" sz="1800">
              <a:ea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6141085"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大数据在三方支付平台反洗钱的应用</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8" name="文本框 7"/>
          <p:cNvSpPr txBox="1"/>
          <p:nvPr/>
        </p:nvSpPr>
        <p:spPr>
          <a:xfrm>
            <a:off x="827405" y="1115060"/>
            <a:ext cx="7871460" cy="2997835"/>
          </a:xfrm>
          <a:prstGeom prst="rect">
            <a:avLst/>
          </a:prstGeom>
          <a:noFill/>
        </p:spPr>
        <p:txBody>
          <a:bodyPr wrap="square" rtlCol="0" anchor="t">
            <a:noAutofit/>
          </a:bodyPr>
          <a:p>
            <a:pPr marL="285750" indent="-285750">
              <a:lnSpc>
                <a:spcPct val="150000"/>
              </a:lnSpc>
              <a:buFont typeface="Wingdings" panose="05000000000000000000" charset="0"/>
              <a:buChar char="Ø"/>
            </a:pPr>
            <a:r>
              <a:rPr lang="en-US" altLang="zh-CN" sz="2000" b="1" dirty="0">
                <a:solidFill>
                  <a:schemeClr val="accent6"/>
                </a:solidFill>
                <a:latin typeface="微软雅黑" panose="020B0503020204020204" charset="-122"/>
                <a:ea typeface="微软雅黑" panose="020B0503020204020204" charset="-122"/>
                <a:sym typeface="+mn-ea"/>
              </a:rPr>
              <a:t>   </a:t>
            </a:r>
            <a:r>
              <a:rPr lang="zh-CN" altLang="en-US" sz="2000" b="1" dirty="0">
                <a:solidFill>
                  <a:schemeClr val="accent6"/>
                </a:solidFill>
                <a:latin typeface="微软雅黑" panose="020B0503020204020204" charset="-122"/>
                <a:ea typeface="微软雅黑" panose="020B0503020204020204" charset="-122"/>
                <a:sym typeface="+mn-ea"/>
              </a:rPr>
              <a:t>数据整合</a:t>
            </a:r>
            <a:endParaRPr lang="zh-CN" altLang="en-US" sz="2000" b="1" dirty="0">
              <a:solidFill>
                <a:schemeClr val="accent6"/>
              </a:solidFill>
              <a:latin typeface="微软雅黑" panose="020B0503020204020204" charset="-122"/>
              <a:ea typeface="微软雅黑" panose="020B0503020204020204" charset="-122"/>
              <a:sym typeface="+mn-ea"/>
            </a:endParaRPr>
          </a:p>
          <a:p>
            <a:pPr indent="0">
              <a:lnSpc>
                <a:spcPct val="150000"/>
              </a:lnSpc>
              <a:buFont typeface="Wingdings" panose="05000000000000000000" charset="0"/>
              <a:buNone/>
            </a:pPr>
            <a:r>
              <a:rPr lang="en-US" altLang="zh-CN" sz="1800">
                <a:ea typeface="宋体" panose="02010600030101010101" pitchFamily="2" charset="-122"/>
                <a:sym typeface="+mn-ea"/>
              </a:rPr>
              <a:t>         </a:t>
            </a:r>
            <a:r>
              <a:rPr lang="zh-CN" sz="1800">
                <a:ea typeface="宋体" panose="02010600030101010101" pitchFamily="2" charset="-122"/>
                <a:sym typeface="+mn-ea"/>
              </a:rPr>
              <a:t>一是数据类型转换，使不同的数据信息来源可以被量化分析，比如将字符型变量转换成数值型变量等；</a:t>
            </a:r>
            <a:endParaRPr lang="zh-CN" sz="1800">
              <a:ea typeface="宋体" panose="02010600030101010101" pitchFamily="2" charset="-122"/>
              <a:sym typeface="+mn-ea"/>
            </a:endParaRPr>
          </a:p>
          <a:p>
            <a:pPr indent="0">
              <a:lnSpc>
                <a:spcPct val="150000"/>
              </a:lnSpc>
              <a:buFont typeface="Wingdings" panose="05000000000000000000" charset="0"/>
              <a:buNone/>
            </a:pPr>
            <a:r>
              <a:rPr lang="zh-CN" sz="1800">
                <a:ea typeface="宋体" panose="02010600030101010101" pitchFamily="2" charset="-122"/>
                <a:sym typeface="+mn-ea"/>
              </a:rPr>
              <a:t> </a:t>
            </a:r>
            <a:r>
              <a:rPr lang="en-US" altLang="zh-CN" sz="1800">
                <a:ea typeface="宋体" panose="02010600030101010101" pitchFamily="2" charset="-122"/>
                <a:sym typeface="+mn-ea"/>
              </a:rPr>
              <a:t>        </a:t>
            </a:r>
            <a:r>
              <a:rPr lang="zh-CN" sz="1800">
                <a:ea typeface="宋体" panose="02010600030101010101" pitchFamily="2" charset="-122"/>
                <a:sym typeface="+mn-ea"/>
              </a:rPr>
              <a:t>二是数据变量的非线性转换，使得转换后的变量能更好地适合模型算法；</a:t>
            </a:r>
            <a:endParaRPr lang="zh-CN" sz="1800">
              <a:ea typeface="宋体" panose="02010600030101010101" pitchFamily="2" charset="-122"/>
              <a:sym typeface="+mn-ea"/>
            </a:endParaRPr>
          </a:p>
          <a:p>
            <a:pPr indent="0">
              <a:lnSpc>
                <a:spcPct val="150000"/>
              </a:lnSpc>
              <a:buFont typeface="Wingdings" panose="05000000000000000000" charset="0"/>
              <a:buNone/>
            </a:pPr>
            <a:r>
              <a:rPr lang="en-US" altLang="zh-CN" sz="1800">
                <a:ea typeface="宋体" panose="02010600030101010101" pitchFamily="2" charset="-122"/>
                <a:sym typeface="+mn-ea"/>
              </a:rPr>
              <a:t>         </a:t>
            </a:r>
            <a:r>
              <a:rPr lang="zh-CN" sz="1800">
                <a:ea typeface="宋体" panose="02010600030101010101" pitchFamily="2" charset="-122"/>
                <a:sym typeface="+mn-ea"/>
              </a:rPr>
              <a:t>三是挖掘不同主题数据的关联关系，建立关联数据仓库。</a:t>
            </a:r>
            <a:endParaRPr lang="zh-CN" sz="1800">
              <a:ea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6141085"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大数据在三方支付平台反洗钱的应用</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8" name="文本框 7"/>
          <p:cNvSpPr txBox="1"/>
          <p:nvPr/>
        </p:nvSpPr>
        <p:spPr>
          <a:xfrm>
            <a:off x="827405" y="1115060"/>
            <a:ext cx="7871460" cy="2997835"/>
          </a:xfrm>
          <a:prstGeom prst="rect">
            <a:avLst/>
          </a:prstGeom>
          <a:noFill/>
        </p:spPr>
        <p:txBody>
          <a:bodyPr wrap="square" rtlCol="0" anchor="t">
            <a:noAutofit/>
          </a:bodyPr>
          <a:p>
            <a:pPr marL="285750" indent="-285750">
              <a:lnSpc>
                <a:spcPct val="150000"/>
              </a:lnSpc>
              <a:buFont typeface="Wingdings" panose="05000000000000000000" charset="0"/>
              <a:buChar char="Ø"/>
            </a:pPr>
            <a:r>
              <a:rPr lang="en-US" altLang="zh-CN" sz="2000" b="1" dirty="0">
                <a:solidFill>
                  <a:schemeClr val="accent6"/>
                </a:solidFill>
                <a:latin typeface="微软雅黑" panose="020B0503020204020204" charset="-122"/>
                <a:ea typeface="微软雅黑" panose="020B0503020204020204" charset="-122"/>
                <a:sym typeface="+mn-ea"/>
              </a:rPr>
              <a:t>   </a:t>
            </a:r>
            <a:r>
              <a:rPr lang="zh-CN" altLang="en-US" sz="2000" b="1" dirty="0">
                <a:solidFill>
                  <a:schemeClr val="accent6"/>
                </a:solidFill>
                <a:latin typeface="微软雅黑" panose="020B0503020204020204" charset="-122"/>
                <a:ea typeface="微软雅黑" panose="020B0503020204020204" charset="-122"/>
                <a:sym typeface="+mn-ea"/>
              </a:rPr>
              <a:t>数据分析</a:t>
            </a:r>
            <a:endParaRPr lang="zh-CN" altLang="en-US" sz="2000" b="1" dirty="0">
              <a:solidFill>
                <a:schemeClr val="accent6"/>
              </a:solidFill>
              <a:latin typeface="微软雅黑" panose="020B0503020204020204" charset="-122"/>
              <a:ea typeface="微软雅黑" panose="020B0503020204020204" charset="-122"/>
              <a:sym typeface="+mn-ea"/>
            </a:endParaRPr>
          </a:p>
          <a:p>
            <a:pPr indent="0">
              <a:lnSpc>
                <a:spcPct val="150000"/>
              </a:lnSpc>
              <a:buFont typeface="Wingdings" panose="05000000000000000000" charset="0"/>
              <a:buNone/>
            </a:pPr>
            <a:r>
              <a:rPr lang="en-US" altLang="zh-CN" sz="1800">
                <a:ea typeface="宋体" panose="02010600030101010101" pitchFamily="2" charset="-122"/>
                <a:sym typeface="+mn-ea"/>
              </a:rPr>
              <a:t>         </a:t>
            </a:r>
            <a:endParaRPr lang="zh-CN" sz="1800">
              <a:ea typeface="宋体" panose="02010600030101010101" pitchFamily="2" charset="-122"/>
              <a:sym typeface="+mn-ea"/>
            </a:endParaRPr>
          </a:p>
        </p:txBody>
      </p:sp>
      <p:pic>
        <p:nvPicPr>
          <p:cNvPr id="24" name="图片 24" descr="图9-6 用户身份识别模型"/>
          <p:cNvPicPr>
            <a:picLocks noChangeAspect="1"/>
          </p:cNvPicPr>
          <p:nvPr>
            <p:custDataLst>
              <p:tags r:id="rId1"/>
            </p:custDataLst>
          </p:nvPr>
        </p:nvPicPr>
        <p:blipFill>
          <a:blip r:embed="rId2"/>
          <a:stretch>
            <a:fillRect/>
          </a:stretch>
        </p:blipFill>
        <p:spPr>
          <a:xfrm>
            <a:off x="755650" y="1995170"/>
            <a:ext cx="7773035" cy="269113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6141085"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大数据在三方支付平台反洗钱的应用</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8" name="文本框 7"/>
          <p:cNvSpPr txBox="1"/>
          <p:nvPr/>
        </p:nvSpPr>
        <p:spPr>
          <a:xfrm>
            <a:off x="827405" y="1115060"/>
            <a:ext cx="7871460" cy="2997835"/>
          </a:xfrm>
          <a:prstGeom prst="rect">
            <a:avLst/>
          </a:prstGeom>
          <a:noFill/>
        </p:spPr>
        <p:txBody>
          <a:bodyPr wrap="square" rtlCol="0" anchor="t">
            <a:noAutofit/>
          </a:bodyPr>
          <a:p>
            <a:pPr marL="285750" indent="-285750">
              <a:lnSpc>
                <a:spcPct val="150000"/>
              </a:lnSpc>
              <a:buFont typeface="Wingdings" panose="05000000000000000000" charset="0"/>
              <a:buChar char="Ø"/>
            </a:pPr>
            <a:r>
              <a:rPr lang="en-US" altLang="zh-CN" sz="2000" b="1" dirty="0">
                <a:solidFill>
                  <a:schemeClr val="accent6"/>
                </a:solidFill>
                <a:latin typeface="微软雅黑" panose="020B0503020204020204" charset="-122"/>
                <a:ea typeface="微软雅黑" panose="020B0503020204020204" charset="-122"/>
                <a:sym typeface="+mn-ea"/>
              </a:rPr>
              <a:t>   </a:t>
            </a:r>
            <a:r>
              <a:rPr lang="zh-CN" altLang="en-US" sz="2000" b="1" dirty="0">
                <a:solidFill>
                  <a:schemeClr val="accent6"/>
                </a:solidFill>
                <a:latin typeface="微软雅黑" panose="020B0503020204020204" charset="-122"/>
                <a:ea typeface="微软雅黑" panose="020B0503020204020204" charset="-122"/>
                <a:sym typeface="+mn-ea"/>
              </a:rPr>
              <a:t>数据应用</a:t>
            </a:r>
            <a:endParaRPr lang="zh-CN" altLang="en-US" sz="2000" b="1" dirty="0">
              <a:solidFill>
                <a:schemeClr val="accent6"/>
              </a:solidFill>
              <a:latin typeface="微软雅黑" panose="020B0503020204020204" charset="-122"/>
              <a:ea typeface="微软雅黑" panose="020B0503020204020204" charset="-122"/>
              <a:sym typeface="+mn-ea"/>
            </a:endParaRPr>
          </a:p>
          <a:p>
            <a:pPr indent="0">
              <a:lnSpc>
                <a:spcPct val="150000"/>
              </a:lnSpc>
              <a:buFont typeface="Wingdings" panose="05000000000000000000" charset="0"/>
              <a:buNone/>
            </a:pPr>
            <a:r>
              <a:rPr lang="en-US" altLang="zh-CN" sz="1800">
                <a:ea typeface="宋体" panose="02010600030101010101" pitchFamily="2" charset="-122"/>
                <a:sym typeface="+mn-ea"/>
              </a:rPr>
              <a:t>         </a:t>
            </a:r>
            <a:endParaRPr lang="zh-CN" sz="1800">
              <a:ea typeface="宋体" panose="02010600030101010101" pitchFamily="2" charset="-122"/>
              <a:sym typeface="+mn-ea"/>
            </a:endParaRPr>
          </a:p>
        </p:txBody>
      </p:sp>
      <p:pic>
        <p:nvPicPr>
          <p:cNvPr id="2" name="图片 6" descr="IMG_256"/>
          <p:cNvPicPr>
            <a:picLocks noChangeAspect="1"/>
          </p:cNvPicPr>
          <p:nvPr>
            <p:custDataLst>
              <p:tags r:id="rId1"/>
            </p:custDataLst>
          </p:nvPr>
        </p:nvPicPr>
        <p:blipFill>
          <a:blip r:embed="rId2"/>
          <a:stretch>
            <a:fillRect/>
          </a:stretch>
        </p:blipFill>
        <p:spPr>
          <a:xfrm>
            <a:off x="1989455" y="1851660"/>
            <a:ext cx="5204460" cy="2894965"/>
          </a:xfrm>
          <a:prstGeom prst="rect">
            <a:avLst/>
          </a:prstGeom>
          <a:noFill/>
          <a:ln w="9525">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6081395"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大数据在三方支付平台反欺诈的应用</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5715"/>
            <a:ext cx="7871460" cy="3039745"/>
          </a:xfrm>
          <a:prstGeom prst="rect">
            <a:avLst/>
          </a:prstGeom>
          <a:noFill/>
        </p:spPr>
        <p:txBody>
          <a:bodyPr wrap="square" rtlCol="0" anchor="t">
            <a:noAutofit/>
          </a:bodyPr>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知识点：</a:t>
            </a:r>
            <a:r>
              <a:rPr lang="zh-CN" sz="2000" b="1" dirty="0">
                <a:solidFill>
                  <a:schemeClr val="accent6"/>
                </a:solidFill>
                <a:latin typeface="微软雅黑" panose="020B0503020204020204" charset="-122"/>
                <a:ea typeface="微软雅黑" panose="020B0503020204020204" charset="-122"/>
                <a:sym typeface="+mn-ea"/>
              </a:rPr>
              <a:t>欺诈行为的两种方式</a:t>
            </a:r>
            <a:endParaRPr lang="zh-CN" dirty="0">
              <a:latin typeface="微软雅黑" panose="020B0503020204020204" charset="-122"/>
              <a:ea typeface="微软雅黑" panose="020B0503020204020204" charset="-122"/>
              <a:sym typeface="+mn-ea"/>
            </a:endParaRPr>
          </a:p>
          <a:p>
            <a:pPr algn="l">
              <a:lnSpc>
                <a:spcPct val="150000"/>
              </a:lnSpc>
            </a:pPr>
            <a:r>
              <a:rPr dirty="0">
                <a:latin typeface="微软雅黑" panose="020B0503020204020204" charset="-122"/>
                <a:ea typeface="微软雅黑" panose="020B0503020204020204" charset="-122"/>
                <a:sym typeface="+mn-ea"/>
              </a:rPr>
              <a:t>（1）不法分子通过木马病毒等方式在消费者不知情的情况，侵入消费者的第三方支付客户端盗取相关信息。</a:t>
            </a:r>
            <a:endParaRPr dirty="0">
              <a:latin typeface="微软雅黑" panose="020B0503020204020204" charset="-122"/>
              <a:ea typeface="微软雅黑" panose="020B0503020204020204" charset="-122"/>
              <a:sym typeface="+mn-ea"/>
            </a:endParaRPr>
          </a:p>
          <a:p>
            <a:pPr algn="l">
              <a:lnSpc>
                <a:spcPct val="150000"/>
              </a:lnSpc>
            </a:pPr>
            <a:r>
              <a:rPr dirty="0">
                <a:latin typeface="微软雅黑" panose="020B0503020204020204" charset="-122"/>
                <a:ea typeface="微软雅黑" panose="020B0503020204020204" charset="-122"/>
                <a:sym typeface="+mn-ea"/>
              </a:rPr>
              <a:t>（2）不法分子的欺诈行为是利用消费者自身的防骗意识较弱得以实现的。</a:t>
            </a:r>
            <a:endParaRPr dirty="0">
              <a:latin typeface="微软雅黑" panose="020B0503020204020204" charset="-122"/>
              <a:ea typeface="微软雅黑" panose="020B0503020204020204" charset="-122"/>
              <a:sym typeface="+mn-ea"/>
            </a:endParaRPr>
          </a:p>
          <a:p>
            <a:pPr algn="l">
              <a:lnSpc>
                <a:spcPct val="150000"/>
              </a:lnSpc>
            </a:pPr>
            <a:r>
              <a:rPr dirty="0">
                <a:latin typeface="微软雅黑" panose="020B0503020204020204" charset="-122"/>
                <a:ea typeface="微软雅黑" panose="020B0503020204020204" charset="-122"/>
                <a:sym typeface="+mn-ea"/>
              </a:rPr>
              <a:t>大数据技术对第三方支付反欺诈风险防范中的应用，主要从以下4个场景展开。</a:t>
            </a:r>
            <a:endParaRPr dirty="0">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6081395"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大数据在三方支付平台反欺诈的应用</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5715"/>
            <a:ext cx="7871460" cy="2214880"/>
          </a:xfrm>
          <a:prstGeom prst="rect">
            <a:avLst/>
          </a:prstGeom>
          <a:noFill/>
        </p:spPr>
        <p:txBody>
          <a:bodyPr wrap="square" rtlCol="0" anchor="t">
            <a:spAutoFit/>
          </a:bodyPr>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知识点：</a:t>
            </a:r>
            <a:r>
              <a:rPr lang="zh-CN" sz="2000" b="1" dirty="0">
                <a:solidFill>
                  <a:schemeClr val="accent6"/>
                </a:solidFill>
                <a:latin typeface="微软雅黑" panose="020B0503020204020204" charset="-122"/>
                <a:ea typeface="微软雅黑" panose="020B0503020204020204" charset="-122"/>
                <a:sym typeface="+mn-ea"/>
              </a:rPr>
              <a:t>欺诈行为的四种场景</a:t>
            </a:r>
            <a:endParaRPr lang="zh-CN" dirty="0">
              <a:latin typeface="微软雅黑" panose="020B0503020204020204" charset="-122"/>
              <a:ea typeface="微软雅黑" panose="020B0503020204020204" charset="-122"/>
              <a:sym typeface="+mn-ea"/>
            </a:endParaRPr>
          </a:p>
          <a:p>
            <a:pPr algn="l">
              <a:lnSpc>
                <a:spcPct val="150000"/>
              </a:lnSpc>
            </a:pPr>
            <a:r>
              <a:rPr dirty="0">
                <a:latin typeface="微软雅黑" panose="020B0503020204020204" charset="-122"/>
                <a:ea typeface="微软雅黑" panose="020B0503020204020204" charset="-122"/>
                <a:sym typeface="+mn-ea"/>
              </a:rPr>
              <a:t>（1）登录场景。</a:t>
            </a:r>
            <a:endParaRPr dirty="0">
              <a:latin typeface="微软雅黑" panose="020B0503020204020204" charset="-122"/>
              <a:ea typeface="微软雅黑" panose="020B0503020204020204" charset="-122"/>
              <a:sym typeface="+mn-ea"/>
            </a:endParaRPr>
          </a:p>
          <a:p>
            <a:pPr algn="l">
              <a:lnSpc>
                <a:spcPct val="150000"/>
              </a:lnSpc>
            </a:pPr>
            <a:r>
              <a:rPr dirty="0">
                <a:latin typeface="微软雅黑" panose="020B0503020204020204" charset="-122"/>
                <a:ea typeface="微软雅黑" panose="020B0503020204020204" charset="-122"/>
                <a:sym typeface="+mn-ea"/>
              </a:rPr>
              <a:t>（2）注册场景。</a:t>
            </a:r>
            <a:endParaRPr dirty="0">
              <a:latin typeface="微软雅黑" panose="020B0503020204020204" charset="-122"/>
              <a:ea typeface="微软雅黑" panose="020B0503020204020204" charset="-122"/>
              <a:sym typeface="+mn-ea"/>
            </a:endParaRPr>
          </a:p>
          <a:p>
            <a:pPr algn="l">
              <a:lnSpc>
                <a:spcPct val="150000"/>
              </a:lnSpc>
            </a:pPr>
            <a:r>
              <a:rPr dirty="0">
                <a:latin typeface="微软雅黑" panose="020B0503020204020204" charset="-122"/>
                <a:ea typeface="微软雅黑" panose="020B0503020204020204" charset="-122"/>
                <a:sym typeface="+mn-ea"/>
              </a:rPr>
              <a:t>（3）用户绑卡场景。</a:t>
            </a:r>
            <a:endParaRPr dirty="0">
              <a:latin typeface="微软雅黑" panose="020B0503020204020204" charset="-122"/>
              <a:ea typeface="微软雅黑" panose="020B0503020204020204" charset="-122"/>
              <a:sym typeface="+mn-ea"/>
            </a:endParaRPr>
          </a:p>
          <a:p>
            <a:pPr algn="l">
              <a:lnSpc>
                <a:spcPct val="150000"/>
              </a:lnSpc>
            </a:pPr>
            <a:r>
              <a:rPr dirty="0">
                <a:latin typeface="微软雅黑" panose="020B0503020204020204" charset="-122"/>
                <a:ea typeface="微软雅黑" panose="020B0503020204020204" charset="-122"/>
                <a:sym typeface="+mn-ea"/>
              </a:rPr>
              <a:t>（4）支付场景。</a:t>
            </a:r>
            <a:endParaRPr dirty="0">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830997" cy="484748"/>
          </a:xfrm>
          <a:prstGeom prst="rect">
            <a:avLst/>
          </a:prstGeom>
        </p:spPr>
        <p:txBody>
          <a:bodyPr wrap="none" lIns="68580" tIns="34290" rIns="68580" bIns="34290">
            <a:spAutoFit/>
          </a:bodyPr>
          <a:lstStyle/>
          <a:p>
            <a:r>
              <a:rPr lang="zh-CN" altLang="en-US" sz="2700" b="1" dirty="0">
                <a:solidFill>
                  <a:srgbClr val="936419"/>
                </a:solidFill>
                <a:latin typeface="微软雅黑" panose="020B0503020204020204" charset="-122"/>
                <a:ea typeface="微软雅黑" panose="020B0503020204020204" charset="-122"/>
              </a:rPr>
              <a:t>目录</a:t>
            </a:r>
            <a:endParaRPr lang="zh-CN" altLang="en-US" sz="2700" b="1" dirty="0">
              <a:solidFill>
                <a:srgbClr val="936419"/>
              </a:solidFill>
              <a:latin typeface="微软雅黑" panose="020B0503020204020204" charset="-122"/>
              <a:ea typeface="微软雅黑" panose="020B0503020204020204" charset="-122"/>
            </a:endParaRPr>
          </a:p>
        </p:txBody>
      </p:sp>
      <p:grpSp>
        <p:nvGrpSpPr>
          <p:cNvPr id="6" name="组合 5"/>
          <p:cNvGrpSpPr/>
          <p:nvPr/>
        </p:nvGrpSpPr>
        <p:grpSpPr>
          <a:xfrm>
            <a:off x="1508274" y="847538"/>
            <a:ext cx="4222949" cy="738876"/>
            <a:chOff x="2987824" y="1179392"/>
            <a:chExt cx="4222949" cy="738876"/>
          </a:xfrm>
        </p:grpSpPr>
        <p:grpSp>
          <p:nvGrpSpPr>
            <p:cNvPr id="7" name="组合 6"/>
            <p:cNvGrpSpPr/>
            <p:nvPr/>
          </p:nvGrpSpPr>
          <p:grpSpPr>
            <a:xfrm>
              <a:off x="2987824" y="1179392"/>
              <a:ext cx="738875" cy="738876"/>
              <a:chOff x="2498710" y="2311467"/>
              <a:chExt cx="1748840" cy="1748840"/>
            </a:xfrm>
          </p:grpSpPr>
          <p:sp>
            <p:nvSpPr>
              <p:cNvPr id="10" name="椭圆 9"/>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1</a:t>
                </a:r>
                <a:endParaRPr lang="zh-CN" altLang="en-US" sz="2400" b="1" dirty="0">
                  <a:latin typeface="微软雅黑" panose="020B0503020204020204" charset="-122"/>
                  <a:ea typeface="微软雅黑" panose="020B0503020204020204" charset="-122"/>
                </a:endParaRPr>
              </a:p>
            </p:txBody>
          </p:sp>
          <p:sp>
            <p:nvSpPr>
              <p:cNvPr id="11" name="椭圆 10"/>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8" name="文本框 8"/>
            <p:cNvSpPr txBox="1"/>
            <p:nvPr/>
          </p:nvSpPr>
          <p:spPr>
            <a:xfrm>
              <a:off x="3906269" y="1317998"/>
              <a:ext cx="3304504"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金融科技企业发展现状</a:t>
              </a:r>
              <a:endPar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9" name="直接连接符 8"/>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1508274" y="1731005"/>
            <a:ext cx="6720205" cy="738876"/>
            <a:chOff x="2987824" y="2192914"/>
            <a:chExt cx="6720205" cy="738876"/>
          </a:xfrm>
        </p:grpSpPr>
        <p:grpSp>
          <p:nvGrpSpPr>
            <p:cNvPr id="13" name="组合 12"/>
            <p:cNvGrpSpPr/>
            <p:nvPr/>
          </p:nvGrpSpPr>
          <p:grpSpPr>
            <a:xfrm>
              <a:off x="2987824" y="2192914"/>
              <a:ext cx="738875" cy="738876"/>
              <a:chOff x="2498710" y="2311467"/>
              <a:chExt cx="1748840" cy="1748840"/>
            </a:xfrm>
          </p:grpSpPr>
          <p:sp>
            <p:nvSpPr>
              <p:cNvPr id="16" name="椭圆 15"/>
              <p:cNvSpPr/>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2</a:t>
                </a:r>
                <a:endParaRPr lang="zh-CN" altLang="en-US" sz="2400" b="1" dirty="0">
                  <a:latin typeface="微软雅黑" panose="020B0503020204020204" charset="-122"/>
                  <a:ea typeface="微软雅黑" panose="020B0503020204020204" charset="-122"/>
                </a:endParaRPr>
              </a:p>
            </p:txBody>
          </p:sp>
          <p:sp>
            <p:nvSpPr>
              <p:cNvPr id="17" name="椭圆 16"/>
              <p:cNvSpPr/>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14" name="文本框 8"/>
            <p:cNvSpPr txBox="1"/>
            <p:nvPr/>
          </p:nvSpPr>
          <p:spPr>
            <a:xfrm>
              <a:off x="3906034" y="2331344"/>
              <a:ext cx="5801995"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大数据在金融科技企业营销中的应用</a:t>
              </a:r>
              <a:endPar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15" name="直接连接符 14"/>
            <p:cNvCxnSpPr/>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1508274" y="2614472"/>
            <a:ext cx="6003290" cy="738876"/>
            <a:chOff x="2987824" y="3201026"/>
            <a:chExt cx="6003290" cy="738876"/>
          </a:xfrm>
        </p:grpSpPr>
        <p:grpSp>
          <p:nvGrpSpPr>
            <p:cNvPr id="19" name="组合 18"/>
            <p:cNvGrpSpPr/>
            <p:nvPr/>
          </p:nvGrpSpPr>
          <p:grpSpPr>
            <a:xfrm>
              <a:off x="2987824" y="3201026"/>
              <a:ext cx="738875" cy="738876"/>
              <a:chOff x="2498710" y="2311467"/>
              <a:chExt cx="1748840" cy="1748840"/>
            </a:xfrm>
          </p:grpSpPr>
          <p:sp>
            <p:nvSpPr>
              <p:cNvPr id="22" name="椭圆 21"/>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3</a:t>
                </a:r>
                <a:endParaRPr lang="zh-CN" altLang="en-US" sz="2400" b="1" dirty="0">
                  <a:latin typeface="微软雅黑" panose="020B0503020204020204" charset="-122"/>
                  <a:ea typeface="微软雅黑" panose="020B0503020204020204" charset="-122"/>
                </a:endParaRPr>
              </a:p>
            </p:txBody>
          </p:sp>
          <p:sp>
            <p:nvSpPr>
              <p:cNvPr id="23" name="椭圆 22"/>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0" name="文本框 8"/>
            <p:cNvSpPr txBox="1"/>
            <p:nvPr/>
          </p:nvSpPr>
          <p:spPr>
            <a:xfrm>
              <a:off x="3906034" y="3339456"/>
              <a:ext cx="5085080"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大数据在金融科技企业运营中的应用</a:t>
              </a:r>
              <a:endPar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1" name="直接连接符 20"/>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527324" y="3414572"/>
            <a:ext cx="6127750" cy="738876"/>
            <a:chOff x="2987824" y="3201026"/>
            <a:chExt cx="6127750" cy="738876"/>
          </a:xfrm>
        </p:grpSpPr>
        <p:grpSp>
          <p:nvGrpSpPr>
            <p:cNvPr id="24" name="组合 23"/>
            <p:cNvGrpSpPr/>
            <p:nvPr/>
          </p:nvGrpSpPr>
          <p:grpSpPr>
            <a:xfrm>
              <a:off x="2987824" y="3201026"/>
              <a:ext cx="738875" cy="738876"/>
              <a:chOff x="2498710" y="2311467"/>
              <a:chExt cx="1748840" cy="1748840"/>
            </a:xfrm>
          </p:grpSpPr>
          <p:sp>
            <p:nvSpPr>
              <p:cNvPr id="25" name="椭圆 24"/>
              <p:cNvSpPr/>
              <p:nvPr>
                <p:custDataLst>
                  <p:tags r:id="rId1"/>
                </p:custDataLst>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4</a:t>
                </a:r>
                <a:endParaRPr lang="en-US" altLang="zh-CN" sz="2400" b="1" dirty="0">
                  <a:latin typeface="微软雅黑" panose="020B0503020204020204" charset="-122"/>
                  <a:ea typeface="微软雅黑" panose="020B0503020204020204" charset="-122"/>
                </a:endParaRPr>
              </a:p>
            </p:txBody>
          </p:sp>
          <p:sp>
            <p:nvSpPr>
              <p:cNvPr id="26" name="椭圆 25"/>
              <p:cNvSpPr/>
              <p:nvPr>
                <p:custDataLst>
                  <p:tags r:id="rId2"/>
                </p:custDataLst>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7" name="文本框 8"/>
            <p:cNvSpPr txBox="1"/>
            <p:nvPr>
              <p:custDataLst>
                <p:tags r:id="rId3"/>
              </p:custDataLst>
            </p:nvPr>
          </p:nvSpPr>
          <p:spPr>
            <a:xfrm>
              <a:off x="3906034" y="3339456"/>
              <a:ext cx="5209540"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大数据在金融科技企业风控中的应用</a:t>
              </a:r>
              <a:endPar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8" name="直接连接符 27"/>
            <p:cNvCxnSpPr/>
            <p:nvPr>
              <p:custDataLst>
                <p:tags r:id="rId4"/>
              </p:custDataLst>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6081395"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大数据在三方支付平台反洗钱的应用</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5715"/>
            <a:ext cx="7871460" cy="968375"/>
          </a:xfrm>
          <a:prstGeom prst="rect">
            <a:avLst/>
          </a:prstGeom>
          <a:noFill/>
        </p:spPr>
        <p:txBody>
          <a:bodyPr wrap="square" rtlCol="0" anchor="t">
            <a:spAutoFit/>
          </a:bodyPr>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案例分析：盗用账号支付</a:t>
            </a:r>
            <a:endParaRPr lang="zh-CN" sz="2000" b="1" dirty="0">
              <a:solidFill>
                <a:schemeClr val="accent6"/>
              </a:solidFill>
              <a:latin typeface="微软雅黑" panose="020B0503020204020204" charset="-122"/>
              <a:ea typeface="微软雅黑" panose="020B0503020204020204" charset="-122"/>
              <a:sym typeface="+mn-ea"/>
            </a:endParaRPr>
          </a:p>
          <a:p>
            <a:pPr algn="l">
              <a:lnSpc>
                <a:spcPct val="150000"/>
              </a:lnSpc>
            </a:pPr>
            <a:endParaRPr lang="zh-CN" dirty="0">
              <a:latin typeface="微软雅黑" panose="020B0503020204020204" charset="-122"/>
              <a:ea typeface="微软雅黑" panose="020B0503020204020204" charset="-122"/>
              <a:sym typeface="+mn-ea"/>
            </a:endParaRPr>
          </a:p>
        </p:txBody>
      </p:sp>
      <p:pic>
        <p:nvPicPr>
          <p:cNvPr id="2" name="图片 9"/>
          <p:cNvPicPr>
            <a:picLocks noChangeAspect="1"/>
          </p:cNvPicPr>
          <p:nvPr>
            <p:custDataLst>
              <p:tags r:id="rId1"/>
            </p:custDataLst>
          </p:nvPr>
        </p:nvPicPr>
        <p:blipFill>
          <a:blip r:embed="rId2"/>
          <a:stretch>
            <a:fillRect/>
          </a:stretch>
        </p:blipFill>
        <p:spPr>
          <a:xfrm>
            <a:off x="1856105" y="2067560"/>
            <a:ext cx="5078730" cy="2496185"/>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23850" y="843280"/>
            <a:ext cx="8578215" cy="422084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6081395"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大数据在三方支付平台反洗钱的应用</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683895" y="998220"/>
            <a:ext cx="7871460" cy="429260"/>
          </a:xfrm>
          <a:prstGeom prst="rect">
            <a:avLst/>
          </a:prstGeom>
          <a:noFill/>
        </p:spPr>
        <p:txBody>
          <a:bodyPr wrap="square" rtlCol="0" anchor="t">
            <a:noAutofit/>
          </a:bodyPr>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案例分析：盗用账号支付</a:t>
            </a:r>
            <a:endParaRPr lang="zh-CN" sz="2000" b="1" dirty="0">
              <a:solidFill>
                <a:schemeClr val="accent6"/>
              </a:solidFill>
              <a:latin typeface="微软雅黑" panose="020B0503020204020204" charset="-122"/>
              <a:ea typeface="微软雅黑" panose="020B0503020204020204" charset="-122"/>
              <a:sym typeface="+mn-ea"/>
            </a:endParaRPr>
          </a:p>
          <a:p>
            <a:pPr algn="l">
              <a:lnSpc>
                <a:spcPct val="150000"/>
              </a:lnSpc>
            </a:pPr>
            <a:endParaRPr lang="zh-CN" dirty="0">
              <a:latin typeface="微软雅黑" panose="020B0503020204020204" charset="-122"/>
              <a:ea typeface="微软雅黑" panose="020B0503020204020204" charset="-122"/>
              <a:sym typeface="+mn-ea"/>
            </a:endParaRPr>
          </a:p>
        </p:txBody>
      </p:sp>
      <p:pic>
        <p:nvPicPr>
          <p:cNvPr id="11" name="图片 3"/>
          <p:cNvPicPr>
            <a:picLocks noChangeAspect="1"/>
          </p:cNvPicPr>
          <p:nvPr>
            <p:custDataLst>
              <p:tags r:id="rId1"/>
            </p:custDataLst>
          </p:nvPr>
        </p:nvPicPr>
        <p:blipFill>
          <a:blip r:embed="rId2"/>
          <a:stretch>
            <a:fillRect/>
          </a:stretch>
        </p:blipFill>
        <p:spPr>
          <a:xfrm>
            <a:off x="2124075" y="1635125"/>
            <a:ext cx="5143500" cy="3181350"/>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23850" y="843280"/>
            <a:ext cx="8578215" cy="422084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6081395"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大数据在三方支付平台反洗钱的应用</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683895" y="998220"/>
            <a:ext cx="7871460" cy="429260"/>
          </a:xfrm>
          <a:prstGeom prst="rect">
            <a:avLst/>
          </a:prstGeom>
          <a:noFill/>
        </p:spPr>
        <p:txBody>
          <a:bodyPr wrap="square" rtlCol="0" anchor="t">
            <a:noAutofit/>
          </a:bodyPr>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归纳总结：反欺诈模型的具体实施过程</a:t>
            </a:r>
            <a:endParaRPr lang="zh-CN" sz="2000" b="1" dirty="0">
              <a:solidFill>
                <a:schemeClr val="accent6"/>
              </a:solidFill>
              <a:latin typeface="微软雅黑" panose="020B0503020204020204" charset="-122"/>
              <a:ea typeface="微软雅黑" panose="020B0503020204020204" charset="-122"/>
              <a:sym typeface="+mn-ea"/>
            </a:endParaRPr>
          </a:p>
          <a:p>
            <a:pPr algn="l">
              <a:lnSpc>
                <a:spcPct val="150000"/>
              </a:lnSpc>
            </a:pPr>
            <a:endParaRPr lang="zh-CN" dirty="0">
              <a:latin typeface="微软雅黑" panose="020B0503020204020204" charset="-122"/>
              <a:ea typeface="微软雅黑" panose="020B0503020204020204" charset="-122"/>
              <a:sym typeface="+mn-ea"/>
            </a:endParaRPr>
          </a:p>
        </p:txBody>
      </p:sp>
      <p:pic>
        <p:nvPicPr>
          <p:cNvPr id="12" name="图片 7"/>
          <p:cNvPicPr>
            <a:picLocks noChangeAspect="1"/>
          </p:cNvPicPr>
          <p:nvPr>
            <p:custDataLst>
              <p:tags r:id="rId1"/>
            </p:custDataLst>
          </p:nvPr>
        </p:nvPicPr>
        <p:blipFill>
          <a:blip r:embed="rId2"/>
          <a:stretch>
            <a:fillRect/>
          </a:stretch>
        </p:blipFill>
        <p:spPr>
          <a:xfrm>
            <a:off x="1484630" y="1779270"/>
            <a:ext cx="6339840" cy="2540635"/>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496443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实战演练：第三方支付风控</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99795" y="1851660"/>
            <a:ext cx="7871460" cy="922020"/>
          </a:xfrm>
          <a:prstGeom prst="rect">
            <a:avLst/>
          </a:prstGeom>
          <a:noFill/>
        </p:spPr>
        <p:txBody>
          <a:bodyPr wrap="square" rtlCol="0" anchor="t">
            <a:spAutoFit/>
          </a:bodyPr>
          <a:p>
            <a:pPr>
              <a:lnSpc>
                <a:spcPct val="150000"/>
              </a:lnSpc>
            </a:pPr>
            <a:r>
              <a:rPr b="1" dirty="0">
                <a:solidFill>
                  <a:schemeClr val="accent6"/>
                </a:solidFill>
                <a:latin typeface="微软雅黑" panose="020B0503020204020204" charset="-122"/>
                <a:ea typeface="微软雅黑" panose="020B0503020204020204" charset="-122"/>
                <a:sym typeface="+mn-ea"/>
              </a:rPr>
              <a:t>以小组为单位，分配小微商户、渠道商、客户经理、风控经理岗位，在风控决策系统当中进行从产品申请到风控处理全流程的任务。</a:t>
            </a:r>
            <a:endParaRPr b="1" dirty="0">
              <a:solidFill>
                <a:schemeClr val="accent6"/>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779520" y="1119505"/>
            <a:ext cx="1728470" cy="2245360"/>
            <a:chOff x="5952" y="1763"/>
            <a:chExt cx="2722" cy="3536"/>
          </a:xfrm>
        </p:grpSpPr>
        <p:pic>
          <p:nvPicPr>
            <p:cNvPr id="8" name="图片 7"/>
            <p:cNvPicPr>
              <a:picLocks noChangeAspect="1"/>
            </p:cNvPicPr>
            <p:nvPr/>
          </p:nvPicPr>
          <p:blipFill>
            <a:blip r:embed="rId1"/>
            <a:srcRect t="57075"/>
            <a:stretch>
              <a:fillRect/>
            </a:stretch>
          </p:blipFill>
          <p:spPr>
            <a:xfrm>
              <a:off x="5952" y="3789"/>
              <a:ext cx="2722" cy="1510"/>
            </a:xfrm>
            <a:prstGeom prst="rect">
              <a:avLst/>
            </a:prstGeom>
          </p:spPr>
        </p:pic>
        <p:pic>
          <p:nvPicPr>
            <p:cNvPr id="2" name="图片 1" descr="资源库新logo-1"/>
            <p:cNvPicPr>
              <a:picLocks noChangeAspect="1"/>
            </p:cNvPicPr>
            <p:nvPr/>
          </p:nvPicPr>
          <p:blipFill>
            <a:blip r:embed="rId2"/>
            <a:stretch>
              <a:fillRect/>
            </a:stretch>
          </p:blipFill>
          <p:spPr>
            <a:xfrm>
              <a:off x="5952" y="1763"/>
              <a:ext cx="2722" cy="2026"/>
            </a:xfrm>
            <a:prstGeom prst="rect">
              <a:avLst/>
            </a:prstGeom>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7517" b="7558"/>
          <a:stretch>
            <a:fillRect/>
          </a:stretch>
        </p:blipFill>
        <p:spPr>
          <a:xfrm>
            <a:off x="0" y="1"/>
            <a:ext cx="9144000" cy="5143500"/>
          </a:xfrm>
          <a:prstGeom prst="rect">
            <a:avLst/>
          </a:prstGeom>
        </p:spPr>
      </p:pic>
      <p:pic>
        <p:nvPicPr>
          <p:cNvPr id="12" name="图片 11"/>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sharpenSoften amount="-50000"/>
                    </a14:imgEffect>
                  </a14:imgLayer>
                </a14:imgProps>
              </a:ext>
              <a:ext uri="{28A0092B-C50C-407E-A947-70E740481C1C}">
                <a14:useLocalDpi xmlns:a14="http://schemas.microsoft.com/office/drawing/2010/main" val="0"/>
              </a:ext>
            </a:extLst>
          </a:blip>
          <a:srcRect t="7517" b="48111"/>
          <a:stretch>
            <a:fillRect/>
          </a:stretch>
        </p:blipFill>
        <p:spPr>
          <a:xfrm>
            <a:off x="0" y="1"/>
            <a:ext cx="9144000" cy="2687379"/>
          </a:xfrm>
          <a:prstGeom prst="rect">
            <a:avLst/>
          </a:prstGeom>
        </p:spPr>
      </p:pic>
      <p:sp>
        <p:nvSpPr>
          <p:cNvPr id="14" name="矩形 13"/>
          <p:cNvSpPr/>
          <p:nvPr/>
        </p:nvSpPr>
        <p:spPr>
          <a:xfrm>
            <a:off x="-36195" y="1635671"/>
            <a:ext cx="9144000" cy="1220051"/>
          </a:xfrm>
          <a:prstGeom prst="rect">
            <a:avLst/>
          </a:prstGeom>
          <a:gradFill flip="none" rotWithShape="1">
            <a:gsLst>
              <a:gs pos="0">
                <a:sysClr val="window" lastClr="FFFFFF">
                  <a:alpha val="0"/>
                </a:sysClr>
              </a:gs>
              <a:gs pos="48000">
                <a:sysClr val="window" lastClr="FFFFFF"/>
              </a:gs>
              <a:gs pos="100000">
                <a:sysClr val="window" lastClr="FFFFFF">
                  <a:alpha val="0"/>
                </a:sys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972185" y="1857375"/>
            <a:ext cx="6911975" cy="829945"/>
          </a:xfrm>
          <a:prstGeom prst="rect">
            <a:avLst/>
          </a:prstGeom>
          <a:noFill/>
        </p:spPr>
        <p:txBody>
          <a:bodyPr wrap="square" rtlCol="0">
            <a:spAutoFit/>
          </a:bodyPr>
          <a:lstStyle/>
          <a:p>
            <a:pPr algn="ctr" defTabSz="914400"/>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金融大数据</a:t>
            </a:r>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分析</a:t>
            </a:r>
            <a:endPar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endParaRPr>
          </a:p>
        </p:txBody>
      </p:sp>
      <p:pic>
        <p:nvPicPr>
          <p:cNvPr id="2" name="图片 1" descr="金融科技应用专业教学资源库"/>
          <p:cNvPicPr>
            <a:picLocks noChangeAspect="1"/>
          </p:cNvPicPr>
          <p:nvPr/>
        </p:nvPicPr>
        <p:blipFill>
          <a:blip r:embed="rId4"/>
          <a:stretch>
            <a:fillRect/>
          </a:stretch>
        </p:blipFill>
        <p:spPr>
          <a:xfrm>
            <a:off x="252095" y="267335"/>
            <a:ext cx="3514090" cy="6045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015" y="1343261"/>
            <a:ext cx="9155015" cy="918490"/>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386715" y="1489075"/>
            <a:ext cx="8129905" cy="677545"/>
          </a:xfrm>
          <a:prstGeom prst="rect">
            <a:avLst/>
          </a:prstGeom>
          <a:noFill/>
        </p:spPr>
        <p:txBody>
          <a:bodyPr wrap="square" lIns="68580" tIns="34290" rIns="68580" bIns="34290" rtlCol="0">
            <a:spAutoFit/>
          </a:bodyPr>
          <a:lstStyle/>
          <a:p>
            <a:pPr algn="ctr">
              <a:lnSpc>
                <a:spcPct val="120000"/>
              </a:lnSpc>
            </a:pPr>
            <a:r>
              <a:rPr lang="zh-CN" altLang="en-US"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项目八 任务三</a:t>
            </a:r>
            <a:r>
              <a:rPr lang="en-US" altLang="zh-CN"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 </a:t>
            </a:r>
            <a:r>
              <a:rPr lang="zh-CN" altLang="en-US"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消费金融领域</a:t>
            </a:r>
            <a:endParaRPr lang="zh-CN" altLang="en-US" sz="24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3419817" y="2750372"/>
            <a:ext cx="2229851" cy="345440"/>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主讲教师：周宇蔚</a:t>
            </a:r>
            <a:endPar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pic>
        <p:nvPicPr>
          <p:cNvPr id="2" name="图片 1" descr="资源库新logo-1"/>
          <p:cNvPicPr>
            <a:picLocks noChangeAspect="1"/>
          </p:cNvPicPr>
          <p:nvPr/>
        </p:nvPicPr>
        <p:blipFill>
          <a:blip r:embed="rId2"/>
          <a:stretch>
            <a:fillRect/>
          </a:stretch>
        </p:blipFill>
        <p:spPr>
          <a:xfrm>
            <a:off x="35560" y="51435"/>
            <a:ext cx="1058887" cy="7884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830997" cy="484748"/>
          </a:xfrm>
          <a:prstGeom prst="rect">
            <a:avLst/>
          </a:prstGeom>
        </p:spPr>
        <p:txBody>
          <a:bodyPr wrap="none" lIns="68580" tIns="34290" rIns="68580" bIns="34290">
            <a:spAutoFit/>
          </a:bodyPr>
          <a:lstStyle/>
          <a:p>
            <a:r>
              <a:rPr lang="zh-CN" altLang="en-US" sz="2700" b="1" dirty="0">
                <a:solidFill>
                  <a:srgbClr val="936419"/>
                </a:solidFill>
                <a:latin typeface="微软雅黑" panose="020B0503020204020204" charset="-122"/>
                <a:ea typeface="微软雅黑" panose="020B0503020204020204" charset="-122"/>
              </a:rPr>
              <a:t>目录</a:t>
            </a:r>
            <a:endParaRPr lang="zh-CN" altLang="en-US" sz="2700" b="1" dirty="0">
              <a:solidFill>
                <a:srgbClr val="936419"/>
              </a:solidFill>
              <a:latin typeface="微软雅黑" panose="020B0503020204020204" charset="-122"/>
              <a:ea typeface="微软雅黑" panose="020B0503020204020204" charset="-122"/>
            </a:endParaRPr>
          </a:p>
        </p:txBody>
      </p:sp>
      <p:grpSp>
        <p:nvGrpSpPr>
          <p:cNvPr id="6" name="组合 5"/>
          <p:cNvGrpSpPr/>
          <p:nvPr/>
        </p:nvGrpSpPr>
        <p:grpSpPr>
          <a:xfrm>
            <a:off x="1508274" y="1253938"/>
            <a:ext cx="4222949" cy="738876"/>
            <a:chOff x="2987824" y="1179392"/>
            <a:chExt cx="4222949" cy="738876"/>
          </a:xfrm>
        </p:grpSpPr>
        <p:grpSp>
          <p:nvGrpSpPr>
            <p:cNvPr id="7" name="组合 6"/>
            <p:cNvGrpSpPr/>
            <p:nvPr/>
          </p:nvGrpSpPr>
          <p:grpSpPr>
            <a:xfrm>
              <a:off x="2987824" y="1179392"/>
              <a:ext cx="738875" cy="738876"/>
              <a:chOff x="2498710" y="2311467"/>
              <a:chExt cx="1748840" cy="1748840"/>
            </a:xfrm>
          </p:grpSpPr>
          <p:sp>
            <p:nvSpPr>
              <p:cNvPr id="10" name="椭圆 9"/>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1</a:t>
                </a:r>
                <a:endParaRPr lang="zh-CN" altLang="en-US" sz="2400" b="1" dirty="0">
                  <a:latin typeface="微软雅黑" panose="020B0503020204020204" charset="-122"/>
                  <a:ea typeface="微软雅黑" panose="020B0503020204020204" charset="-122"/>
                </a:endParaRPr>
              </a:p>
            </p:txBody>
          </p:sp>
          <p:sp>
            <p:nvSpPr>
              <p:cNvPr id="11" name="椭圆 10"/>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8" name="文本框 8"/>
            <p:cNvSpPr txBox="1"/>
            <p:nvPr/>
          </p:nvSpPr>
          <p:spPr>
            <a:xfrm>
              <a:off x="3906269" y="1317998"/>
              <a:ext cx="3304504"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消费金融涵义</a:t>
              </a:r>
              <a:endPar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9" name="直接连接符 8"/>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1508274" y="2137405"/>
            <a:ext cx="6720205" cy="738876"/>
            <a:chOff x="2987824" y="2192914"/>
            <a:chExt cx="6720205" cy="738876"/>
          </a:xfrm>
        </p:grpSpPr>
        <p:grpSp>
          <p:nvGrpSpPr>
            <p:cNvPr id="13" name="组合 12"/>
            <p:cNvGrpSpPr/>
            <p:nvPr/>
          </p:nvGrpSpPr>
          <p:grpSpPr>
            <a:xfrm>
              <a:off x="2987824" y="2192914"/>
              <a:ext cx="738875" cy="738876"/>
              <a:chOff x="2498710" y="2311467"/>
              <a:chExt cx="1748840" cy="1748840"/>
            </a:xfrm>
          </p:grpSpPr>
          <p:sp>
            <p:nvSpPr>
              <p:cNvPr id="16" name="椭圆 15"/>
              <p:cNvSpPr/>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2</a:t>
                </a:r>
                <a:endParaRPr lang="zh-CN" altLang="en-US" sz="2400" b="1" dirty="0">
                  <a:latin typeface="微软雅黑" panose="020B0503020204020204" charset="-122"/>
                  <a:ea typeface="微软雅黑" panose="020B0503020204020204" charset="-122"/>
                </a:endParaRPr>
              </a:p>
            </p:txBody>
          </p:sp>
          <p:sp>
            <p:nvSpPr>
              <p:cNvPr id="17" name="椭圆 16"/>
              <p:cNvSpPr/>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14" name="文本框 8"/>
            <p:cNvSpPr txBox="1"/>
            <p:nvPr/>
          </p:nvSpPr>
          <p:spPr>
            <a:xfrm>
              <a:off x="3906034" y="2331344"/>
              <a:ext cx="5801995"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大数据在消费金融信贷风控流程的应用</a:t>
              </a:r>
              <a:endPar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15" name="直接连接符 14"/>
            <p:cNvCxnSpPr/>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1508274" y="3020872"/>
            <a:ext cx="6003290" cy="738876"/>
            <a:chOff x="2987824" y="3201026"/>
            <a:chExt cx="6003290" cy="738876"/>
          </a:xfrm>
        </p:grpSpPr>
        <p:grpSp>
          <p:nvGrpSpPr>
            <p:cNvPr id="19" name="组合 18"/>
            <p:cNvGrpSpPr/>
            <p:nvPr/>
          </p:nvGrpSpPr>
          <p:grpSpPr>
            <a:xfrm>
              <a:off x="2987824" y="3201026"/>
              <a:ext cx="738875" cy="738876"/>
              <a:chOff x="2498710" y="2311467"/>
              <a:chExt cx="1748840" cy="1748840"/>
            </a:xfrm>
          </p:grpSpPr>
          <p:sp>
            <p:nvSpPr>
              <p:cNvPr id="22" name="椭圆 21"/>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3</a:t>
                </a:r>
                <a:endParaRPr lang="zh-CN" altLang="en-US" sz="2400" b="1" dirty="0">
                  <a:latin typeface="微软雅黑" panose="020B0503020204020204" charset="-122"/>
                  <a:ea typeface="微软雅黑" panose="020B0503020204020204" charset="-122"/>
                </a:endParaRPr>
              </a:p>
            </p:txBody>
          </p:sp>
          <p:sp>
            <p:nvSpPr>
              <p:cNvPr id="23" name="椭圆 22"/>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0" name="文本框 8"/>
            <p:cNvSpPr txBox="1"/>
            <p:nvPr/>
          </p:nvSpPr>
          <p:spPr>
            <a:xfrm>
              <a:off x="3906034" y="3339456"/>
              <a:ext cx="5085080"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风控各流程节点信用评分卡模型</a:t>
              </a:r>
              <a:endParaRPr kumimoji="1" lang="zh-CN" altLang="en-US" sz="240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1" name="直接连接符 20"/>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419608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消费金融涵义</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16" name="文本框 15"/>
          <p:cNvSpPr txBox="1"/>
          <p:nvPr>
            <p:custDataLst>
              <p:tags r:id="rId1"/>
            </p:custDataLst>
          </p:nvPr>
        </p:nvSpPr>
        <p:spPr>
          <a:xfrm>
            <a:off x="323850" y="1249045"/>
            <a:ext cx="7871460" cy="1753235"/>
          </a:xfrm>
          <a:prstGeom prst="rect">
            <a:avLst/>
          </a:prstGeom>
          <a:noFill/>
        </p:spPr>
        <p:txBody>
          <a:bodyPr wrap="square" rtlCol="0" anchor="t">
            <a:spAutoFit/>
          </a:bodyPr>
          <a:p>
            <a:pPr algn="l">
              <a:lnSpc>
                <a:spcPct val="150000"/>
              </a:lnSpc>
            </a:pPr>
            <a:r>
              <a:rPr lang="zh-CN" b="1" dirty="0">
                <a:latin typeface="微软雅黑" panose="020B0503020204020204" charset="-122"/>
                <a:ea typeface="微软雅黑" panose="020B0503020204020204" charset="-122"/>
                <a:sym typeface="+mn-ea"/>
              </a:rPr>
              <a:t>消费金融：</a:t>
            </a:r>
            <a:r>
              <a:rPr lang="en-US" altLang="zh-CN" b="1" dirty="0">
                <a:latin typeface="微软雅黑" panose="020B0503020204020204" charset="-122"/>
                <a:ea typeface="微软雅黑" panose="020B0503020204020204" charset="-122"/>
                <a:sym typeface="+mn-ea"/>
              </a:rPr>
              <a:t>2013</a:t>
            </a:r>
            <a:r>
              <a:rPr lang="zh-CN" altLang="en-US" b="1" dirty="0">
                <a:latin typeface="微软雅黑" panose="020B0503020204020204" charset="-122"/>
                <a:ea typeface="微软雅黑" panose="020B0503020204020204" charset="-122"/>
                <a:sym typeface="+mn-ea"/>
              </a:rPr>
              <a:t>年修订的《消费金融公司试点管理办法》规定消费贷款是指消费金融公司向借款人发放的以消费（不含购房和购车）为目的的贷款。</a:t>
            </a:r>
            <a:endParaRPr lang="zh-CN" altLang="en-US" b="1" dirty="0">
              <a:latin typeface="微软雅黑" panose="020B0503020204020204" charset="-122"/>
              <a:ea typeface="微软雅黑" panose="020B0503020204020204" charset="-122"/>
              <a:sym typeface="+mn-ea"/>
            </a:endParaRPr>
          </a:p>
          <a:p>
            <a:pPr algn="l">
              <a:lnSpc>
                <a:spcPct val="150000"/>
              </a:lnSpc>
            </a:pPr>
            <a:r>
              <a:rPr lang="zh-CN" altLang="en-US" b="1" dirty="0">
                <a:latin typeface="微软雅黑" panose="020B0503020204020204" charset="-122"/>
                <a:ea typeface="微软雅黑" panose="020B0503020204020204" charset="-122"/>
                <a:sym typeface="+mn-ea"/>
              </a:rPr>
              <a:t>消费金融是金融科技公司的重要业务之一。</a:t>
            </a:r>
            <a:endParaRPr lang="zh-CN" altLang="en-US" b="1" dirty="0">
              <a:latin typeface="微软雅黑" panose="020B0503020204020204" charset="-122"/>
              <a:ea typeface="微软雅黑" panose="020B0503020204020204" charset="-122"/>
              <a:sym typeface="+mn-ea"/>
            </a:endParaRPr>
          </a:p>
          <a:p>
            <a:pPr algn="l">
              <a:lnSpc>
                <a:spcPct val="150000"/>
              </a:lnSpc>
            </a:pPr>
            <a:r>
              <a:rPr lang="zh-CN" altLang="en-US" b="1" dirty="0">
                <a:latin typeface="微软雅黑" panose="020B0503020204020204" charset="-122"/>
                <a:ea typeface="微软雅黑" panose="020B0503020204020204" charset="-122"/>
                <a:sym typeface="+mn-ea"/>
              </a:rPr>
              <a:t>想一想：请同学们找找看以下金融科技公司有哪些消费金融产品？</a:t>
            </a:r>
            <a:endParaRPr lang="zh-CN" altLang="en-US" b="1" dirty="0">
              <a:latin typeface="微软雅黑" panose="020B0503020204020204" charset="-122"/>
              <a:ea typeface="微软雅黑" panose="020B0503020204020204" charset="-122"/>
              <a:sym typeface="+mn-ea"/>
            </a:endParaRPr>
          </a:p>
        </p:txBody>
      </p:sp>
      <p:pic>
        <p:nvPicPr>
          <p:cNvPr id="15" name="图片 14" descr="51miz-E966291-4B0A7394"/>
          <p:cNvPicPr>
            <a:picLocks noChangeAspect="1"/>
          </p:cNvPicPr>
          <p:nvPr>
            <p:custDataLst>
              <p:tags r:id="rId2"/>
            </p:custDataLst>
          </p:nvPr>
        </p:nvPicPr>
        <p:blipFill>
          <a:blip r:embed="rId3"/>
          <a:stretch>
            <a:fillRect/>
          </a:stretch>
        </p:blipFill>
        <p:spPr>
          <a:xfrm>
            <a:off x="6443980" y="1995805"/>
            <a:ext cx="2579370" cy="2579370"/>
          </a:xfrm>
          <a:prstGeom prst="rect">
            <a:avLst/>
          </a:prstGeom>
        </p:spPr>
      </p:pic>
      <p:pic>
        <p:nvPicPr>
          <p:cNvPr id="19" name="图片 18"/>
          <p:cNvPicPr>
            <a:picLocks noChangeAspect="1"/>
          </p:cNvPicPr>
          <p:nvPr>
            <p:custDataLst>
              <p:tags r:id="rId4"/>
            </p:custDataLst>
          </p:nvPr>
        </p:nvPicPr>
        <p:blipFill>
          <a:blip r:embed="rId5"/>
          <a:stretch>
            <a:fillRect/>
          </a:stretch>
        </p:blipFill>
        <p:spPr>
          <a:xfrm>
            <a:off x="1259840" y="3075940"/>
            <a:ext cx="4562475" cy="1095375"/>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467360" y="249714"/>
            <a:ext cx="6096000" cy="506730"/>
          </a:xfrm>
          <a:prstGeom prst="rect">
            <a:avLst/>
          </a:prstGeom>
        </p:spPr>
        <p:txBody>
          <a:bodyPr>
            <a:spAutoFit/>
          </a:bodyPr>
          <a:p>
            <a:pPr algn="l">
              <a:buClrTx/>
              <a:buSzTx/>
              <a:buFontTx/>
            </a:pPr>
            <a:r>
              <a:rPr lang="zh-CN" altLang="en-US" sz="2700" b="1" dirty="0">
                <a:solidFill>
                  <a:srgbClr val="936419"/>
                </a:solidFill>
                <a:latin typeface="微软雅黑" panose="020B0503020204020204" charset="-122"/>
                <a:ea typeface="微软雅黑" panose="020B0503020204020204" charset="-122"/>
              </a:rPr>
              <a:t>大数据时代的消费金融信用评估</a:t>
            </a:r>
            <a:endParaRPr lang="zh-CN" altLang="en-US" sz="2700" b="1" dirty="0">
              <a:solidFill>
                <a:srgbClr val="936419"/>
              </a:solidFill>
              <a:latin typeface="微软雅黑" panose="020B0503020204020204" charset="-122"/>
              <a:ea typeface="微软雅黑" panose="020B0503020204020204" charset="-122"/>
            </a:endParaRPr>
          </a:p>
        </p:txBody>
      </p:sp>
      <p:sp>
        <p:nvSpPr>
          <p:cNvPr id="2" name="文本框 1"/>
          <p:cNvSpPr txBox="1"/>
          <p:nvPr>
            <p:custDataLst>
              <p:tags r:id="rId1"/>
            </p:custDataLst>
          </p:nvPr>
        </p:nvSpPr>
        <p:spPr>
          <a:xfrm>
            <a:off x="367665" y="988060"/>
            <a:ext cx="8203565" cy="922020"/>
          </a:xfrm>
          <a:prstGeom prst="rect">
            <a:avLst/>
          </a:prstGeom>
          <a:noFill/>
        </p:spPr>
        <p:txBody>
          <a:bodyPr wrap="square" rtlCol="0" anchor="t">
            <a:spAutoFit/>
          </a:bodyPr>
          <a:p>
            <a:pPr algn="l">
              <a:lnSpc>
                <a:spcPct val="150000"/>
              </a:lnSpc>
            </a:pPr>
            <a:r>
              <a:rPr lang="zh-CN" b="1" dirty="0">
                <a:solidFill>
                  <a:schemeClr val="accent6"/>
                </a:solidFill>
                <a:latin typeface="微软雅黑" panose="020B0503020204020204" charset="-122"/>
                <a:ea typeface="微软雅黑" panose="020B0503020204020204" charset="-122"/>
                <a:sym typeface="+mn-ea"/>
              </a:rPr>
              <a:t>发起讨论：传统消费金融和大数据时代的消费金融企业分别是如何风控的？ 	</a:t>
            </a:r>
            <a:endParaRPr lang="zh-CN" b="1" dirty="0">
              <a:solidFill>
                <a:schemeClr val="accent6"/>
              </a:solidFill>
              <a:latin typeface="微软雅黑" panose="020B0503020204020204" charset="-122"/>
              <a:ea typeface="微软雅黑" panose="020B0503020204020204" charset="-122"/>
              <a:sym typeface="+mn-ea"/>
            </a:endParaRPr>
          </a:p>
        </p:txBody>
      </p:sp>
      <p:pic>
        <p:nvPicPr>
          <p:cNvPr id="5" name="图片 4"/>
          <p:cNvPicPr>
            <a:picLocks noChangeAspect="1"/>
          </p:cNvPicPr>
          <p:nvPr/>
        </p:nvPicPr>
        <p:blipFill>
          <a:blip r:embed="rId2"/>
          <a:stretch>
            <a:fillRect/>
          </a:stretch>
        </p:blipFill>
        <p:spPr>
          <a:xfrm>
            <a:off x="901065" y="1491615"/>
            <a:ext cx="7447915" cy="351663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4196080" cy="549275"/>
          </a:xfrm>
        </p:spPr>
        <p:txBody>
          <a:bodyPr>
            <a:normAutofit fontScale="90000"/>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大数据在金融科技公司的应用</a:t>
            </a:r>
            <a:endParaRPr lang="zh-CN" altLang="en-US" sz="2700" b="1" dirty="0">
              <a:solidFill>
                <a:srgbClr val="936419"/>
              </a:solidFill>
              <a:latin typeface="微软雅黑" panose="020B0503020204020204" charset="-122"/>
              <a:ea typeface="微软雅黑" panose="020B0503020204020204" charset="-122"/>
              <a:cs typeface="+mn-cs"/>
            </a:endParaRPr>
          </a:p>
        </p:txBody>
      </p:sp>
      <p:pic>
        <p:nvPicPr>
          <p:cNvPr id="10" name="图片 9" descr="51miz-E966291-4B0A7394"/>
          <p:cNvPicPr>
            <a:picLocks noChangeAspect="1"/>
          </p:cNvPicPr>
          <p:nvPr/>
        </p:nvPicPr>
        <p:blipFill>
          <a:blip r:embed="rId1"/>
          <a:stretch>
            <a:fillRect/>
          </a:stretch>
        </p:blipFill>
        <p:spPr>
          <a:xfrm>
            <a:off x="6443980" y="1779905"/>
            <a:ext cx="2579370" cy="2579370"/>
          </a:xfrm>
          <a:prstGeom prst="rect">
            <a:avLst/>
          </a:prstGeom>
        </p:spPr>
      </p:pic>
      <p:sp>
        <p:nvSpPr>
          <p:cNvPr id="2" name="内容占位符 1"/>
          <p:cNvSpPr>
            <a:spLocks noGrp="1"/>
          </p:cNvSpPr>
          <p:nvPr>
            <p:ph idx="1"/>
            <p:custDataLst>
              <p:tags r:id="rId2"/>
            </p:custDataLst>
          </p:nvPr>
        </p:nvSpPr>
        <p:spPr>
          <a:xfrm>
            <a:off x="611505" y="1779905"/>
            <a:ext cx="6400800" cy="1314450"/>
          </a:xfrm>
        </p:spPr>
        <p:txBody>
          <a:bodyPr/>
          <a:p>
            <a:r>
              <a:rPr lang="zh-CN" altLang="en-US" sz="2400"/>
              <a:t>课前思考：我国金融科技企业当前依赖的技术要素主要有哪些？主要是哪几种要素？</a:t>
            </a:r>
            <a:endParaRPr lang="zh-CN" altLang="en-US" sz="24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467360" y="249714"/>
            <a:ext cx="6096000" cy="506730"/>
          </a:xfrm>
          <a:prstGeom prst="rect">
            <a:avLst/>
          </a:prstGeom>
        </p:spPr>
        <p:txBody>
          <a:bodyPr>
            <a:spAutoFit/>
          </a:bodyPr>
          <a:p>
            <a:pPr algn="l">
              <a:buClrTx/>
              <a:buSzTx/>
              <a:buFontTx/>
            </a:pPr>
            <a:r>
              <a:rPr lang="zh-CN" altLang="en-US" sz="2700" b="1" dirty="0">
                <a:solidFill>
                  <a:srgbClr val="936419"/>
                </a:solidFill>
                <a:latin typeface="微软雅黑" panose="020B0503020204020204" charset="-122"/>
                <a:ea typeface="微软雅黑" panose="020B0503020204020204" charset="-122"/>
              </a:rPr>
              <a:t>在消费金融信贷风控流程的应用</a:t>
            </a:r>
            <a:endParaRPr lang="zh-CN" altLang="en-US" sz="2700" b="1" dirty="0">
              <a:solidFill>
                <a:srgbClr val="936419"/>
              </a:solidFill>
              <a:latin typeface="微软雅黑" panose="020B0503020204020204" charset="-122"/>
              <a:ea typeface="微软雅黑" panose="020B0503020204020204" charset="-122"/>
            </a:endParaRPr>
          </a:p>
        </p:txBody>
      </p:sp>
      <p:pic>
        <p:nvPicPr>
          <p:cNvPr id="71" name="图片 71" descr="订单操作时间线(1)"/>
          <p:cNvPicPr/>
          <p:nvPr>
            <p:custDataLst>
              <p:tags r:id="rId1"/>
            </p:custDataLst>
          </p:nvPr>
        </p:nvPicPr>
        <p:blipFill>
          <a:blip r:embed="rId2"/>
          <a:stretch>
            <a:fillRect/>
          </a:stretch>
        </p:blipFill>
        <p:spPr>
          <a:xfrm>
            <a:off x="1835468" y="1349693"/>
            <a:ext cx="5269865" cy="3768725"/>
          </a:xfrm>
          <a:prstGeom prst="rect">
            <a:avLst/>
          </a:prstGeom>
        </p:spPr>
      </p:pic>
      <p:sp>
        <p:nvSpPr>
          <p:cNvPr id="2" name="文本框 1"/>
          <p:cNvSpPr txBox="1"/>
          <p:nvPr>
            <p:custDataLst>
              <p:tags r:id="rId3"/>
            </p:custDataLst>
          </p:nvPr>
        </p:nvSpPr>
        <p:spPr>
          <a:xfrm>
            <a:off x="367665" y="988060"/>
            <a:ext cx="7871460" cy="506730"/>
          </a:xfrm>
          <a:prstGeom prst="rect">
            <a:avLst/>
          </a:prstGeom>
          <a:noFill/>
        </p:spPr>
        <p:txBody>
          <a:bodyPr wrap="square" rtlCol="0" anchor="t">
            <a:spAutoFit/>
          </a:bodyPr>
          <a:p>
            <a:pPr algn="l">
              <a:lnSpc>
                <a:spcPct val="150000"/>
              </a:lnSpc>
            </a:pPr>
            <a:r>
              <a:rPr lang="zh-CN" b="1" dirty="0">
                <a:solidFill>
                  <a:schemeClr val="accent6"/>
                </a:solidFill>
                <a:latin typeface="微软雅黑" panose="020B0503020204020204" charset="-122"/>
                <a:ea typeface="微软雅黑" panose="020B0503020204020204" charset="-122"/>
                <a:sym typeface="+mn-ea"/>
              </a:rPr>
              <a:t>消费金融信贷流程图</a:t>
            </a:r>
            <a:endParaRPr lang="zh-CN" b="1" dirty="0">
              <a:latin typeface="微软雅黑" panose="020B0503020204020204" charset="-122"/>
              <a:ea typeface="微软雅黑" panose="020B0503020204020204" charset="-122"/>
              <a:sym typeface="+mn-ea"/>
            </a:endParaRPr>
          </a:p>
        </p:txBody>
      </p:sp>
    </p:spTree>
    <p:custDataLst>
      <p:tags r:id="rId4"/>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467360" y="249714"/>
            <a:ext cx="6096000" cy="714375"/>
          </a:xfrm>
          <a:prstGeom prst="rect">
            <a:avLst/>
          </a:prstGeom>
        </p:spPr>
        <p:txBody>
          <a:bodyPr>
            <a:spAutoFit/>
          </a:bodyPr>
          <a:p>
            <a:pPr algn="l">
              <a:lnSpc>
                <a:spcPct val="150000"/>
              </a:lnSpc>
            </a:pPr>
            <a:r>
              <a:rPr lang="zh-CN" sz="2700" b="1" dirty="0">
                <a:solidFill>
                  <a:schemeClr val="accent6"/>
                </a:solidFill>
                <a:latin typeface="微软雅黑" panose="020B0503020204020204" charset="-122"/>
                <a:ea typeface="微软雅黑" panose="020B0503020204020204" charset="-122"/>
                <a:sym typeface="+mn-ea"/>
              </a:rPr>
              <a:t>大数据在消费信贷领域的具体应用</a:t>
            </a:r>
            <a:endParaRPr lang="zh-CN" altLang="en-US" sz="2700" b="1" dirty="0">
              <a:solidFill>
                <a:srgbClr val="936419"/>
              </a:solidFill>
              <a:latin typeface="微软雅黑" panose="020B0503020204020204" charset="-122"/>
              <a:ea typeface="微软雅黑" panose="020B0503020204020204" charset="-122"/>
            </a:endParaRPr>
          </a:p>
        </p:txBody>
      </p:sp>
      <p:pic>
        <p:nvPicPr>
          <p:cNvPr id="25" name="图片 24"/>
          <p:cNvPicPr>
            <a:picLocks noChangeAspect="1"/>
          </p:cNvPicPr>
          <p:nvPr>
            <p:custDataLst>
              <p:tags r:id="rId1"/>
            </p:custDataLst>
          </p:nvPr>
        </p:nvPicPr>
        <p:blipFill>
          <a:blip r:embed="rId2"/>
          <a:stretch>
            <a:fillRect/>
          </a:stretch>
        </p:blipFill>
        <p:spPr>
          <a:xfrm>
            <a:off x="467360" y="1275715"/>
            <a:ext cx="7611110" cy="3213100"/>
          </a:xfrm>
          <a:prstGeom prst="rect">
            <a:avLst/>
          </a:prstGeom>
        </p:spPr>
      </p:pic>
    </p:spTree>
    <p:custDataLst>
      <p:tags r:id="rId3"/>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23850" y="113157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custDataLst>
              <p:tags r:id="rId1"/>
            </p:custDataLst>
          </p:nvPr>
        </p:nvSpPr>
        <p:spPr>
          <a:xfrm>
            <a:off x="395605" y="987425"/>
            <a:ext cx="7871460" cy="1337945"/>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1.</a:t>
            </a:r>
            <a:r>
              <a:rPr lang="zh-CN" b="1" dirty="0">
                <a:solidFill>
                  <a:schemeClr val="accent6"/>
                </a:solidFill>
                <a:latin typeface="微软雅黑" panose="020B0503020204020204" charset="-122"/>
                <a:ea typeface="微软雅黑" panose="020B0503020204020204" charset="-122"/>
                <a:sym typeface="+mn-ea"/>
              </a:rPr>
              <a:t>贷款申请环节</a:t>
            </a:r>
            <a:r>
              <a:rPr lang="en-US" altLang="zh-CN" b="1" dirty="0">
                <a:solidFill>
                  <a:schemeClr val="accent6"/>
                </a:solidFill>
                <a:latin typeface="微软雅黑" panose="020B0503020204020204" charset="-122"/>
                <a:ea typeface="微软雅黑" panose="020B0503020204020204" charset="-122"/>
                <a:sym typeface="+mn-ea"/>
              </a:rPr>
              <a:t>-</a:t>
            </a:r>
            <a:r>
              <a:rPr lang="zh-CN" altLang="en-US" b="1" dirty="0">
                <a:solidFill>
                  <a:schemeClr val="accent6"/>
                </a:solidFill>
                <a:latin typeface="微软雅黑" panose="020B0503020204020204" charset="-122"/>
                <a:ea typeface="微软雅黑" panose="020B0503020204020204" charset="-122"/>
                <a:sym typeface="+mn-ea"/>
              </a:rPr>
              <a:t>反欺诈为主</a:t>
            </a:r>
            <a:endParaRPr lang="zh-CN" b="1" dirty="0">
              <a:solidFill>
                <a:schemeClr val="accent6"/>
              </a:solidFill>
              <a:latin typeface="微软雅黑" panose="020B0503020204020204" charset="-122"/>
              <a:ea typeface="微软雅黑" panose="020B0503020204020204" charset="-122"/>
              <a:sym typeface="+mn-ea"/>
            </a:endParaRPr>
          </a:p>
          <a:p>
            <a:pPr algn="l">
              <a:lnSpc>
                <a:spcPct val="150000"/>
              </a:lnSpc>
            </a:pPr>
            <a:r>
              <a:rPr lang="zh-CN" b="1" dirty="0">
                <a:latin typeface="微软雅黑" panose="020B0503020204020204" charset="-122"/>
                <a:ea typeface="微软雅黑" panose="020B0503020204020204" charset="-122"/>
                <a:sym typeface="+mn-ea"/>
              </a:rPr>
              <a:t>贷款申请环节工作主要需要利用大数据技术针对客户的身份验真、黑名单排除、欺诈排除。</a:t>
            </a:r>
            <a:endParaRPr lang="zh-CN" b="1" dirty="0">
              <a:latin typeface="微软雅黑" panose="020B0503020204020204" charset="-122"/>
              <a:ea typeface="微软雅黑" panose="020B0503020204020204" charset="-122"/>
              <a:sym typeface="+mn-ea"/>
            </a:endParaRPr>
          </a:p>
        </p:txBody>
      </p:sp>
      <p:sp>
        <p:nvSpPr>
          <p:cNvPr id="4" name="文本框 3"/>
          <p:cNvSpPr txBox="1"/>
          <p:nvPr>
            <p:custDataLst>
              <p:tags r:id="rId2"/>
            </p:custDataLst>
          </p:nvPr>
        </p:nvSpPr>
        <p:spPr>
          <a:xfrm>
            <a:off x="467360" y="249714"/>
            <a:ext cx="6096000" cy="506730"/>
          </a:xfrm>
          <a:prstGeom prst="rect">
            <a:avLst/>
          </a:prstGeom>
        </p:spPr>
        <p:txBody>
          <a:bodyPr>
            <a:spAutoFit/>
          </a:bodyPr>
          <a:p>
            <a:pPr algn="l">
              <a:buClrTx/>
              <a:buSzTx/>
              <a:buFontTx/>
            </a:pPr>
            <a:r>
              <a:rPr lang="zh-CN" altLang="en-US" sz="2700" b="1" dirty="0">
                <a:solidFill>
                  <a:srgbClr val="936419"/>
                </a:solidFill>
                <a:latin typeface="微软雅黑" panose="020B0503020204020204" charset="-122"/>
                <a:ea typeface="微软雅黑" panose="020B0503020204020204" charset="-122"/>
              </a:rPr>
              <a:t>在消费金融信贷风控流程的应用</a:t>
            </a:r>
            <a:endParaRPr lang="zh-CN" altLang="en-US" sz="2700" b="1" dirty="0">
              <a:solidFill>
                <a:srgbClr val="936419"/>
              </a:solidFill>
              <a:latin typeface="微软雅黑" panose="020B0503020204020204" charset="-122"/>
              <a:ea typeface="微软雅黑" panose="020B0503020204020204" charset="-122"/>
            </a:endParaRPr>
          </a:p>
        </p:txBody>
      </p:sp>
      <p:sp>
        <p:nvSpPr>
          <p:cNvPr id="68" name="任意多边形 9"/>
          <p:cNvSpPr/>
          <p:nvPr>
            <p:custDataLst>
              <p:tags r:id="rId3"/>
            </p:custDataLst>
          </p:nvPr>
        </p:nvSpPr>
        <p:spPr>
          <a:xfrm>
            <a:off x="2290643" y="1943930"/>
            <a:ext cx="4361411" cy="2618855"/>
          </a:xfrm>
          <a:custGeom>
            <a:avLst/>
            <a:gdLst/>
            <a:ahLst/>
            <a:cxnLst>
              <a:cxn ang="3">
                <a:pos x="hc" y="t"/>
              </a:cxn>
              <a:cxn ang="cd2">
                <a:pos x="l" y="vc"/>
              </a:cxn>
              <a:cxn ang="cd4">
                <a:pos x="hc" y="b"/>
              </a:cxn>
              <a:cxn ang="0">
                <a:pos x="r" y="vc"/>
              </a:cxn>
            </a:cxnLst>
            <a:rect l="l" t="t" r="r" b="b"/>
            <a:pathLst>
              <a:path w="9271" h="5567">
                <a:moveTo>
                  <a:pt x="4636" y="0"/>
                </a:moveTo>
                <a:cubicBezTo>
                  <a:pt x="7196" y="0"/>
                  <a:pt x="9271" y="2075"/>
                  <a:pt x="9271" y="4636"/>
                </a:cubicBezTo>
                <a:cubicBezTo>
                  <a:pt x="9271" y="4936"/>
                  <a:pt x="9242" y="5229"/>
                  <a:pt x="9188" y="5513"/>
                </a:cubicBezTo>
                <a:lnTo>
                  <a:pt x="9177" y="5567"/>
                </a:lnTo>
                <a:lnTo>
                  <a:pt x="94" y="5567"/>
                </a:lnTo>
                <a:lnTo>
                  <a:pt x="83" y="5513"/>
                </a:lnTo>
                <a:cubicBezTo>
                  <a:pt x="29" y="5229"/>
                  <a:pt x="0" y="4936"/>
                  <a:pt x="0" y="4636"/>
                </a:cubicBezTo>
                <a:cubicBezTo>
                  <a:pt x="0" y="2075"/>
                  <a:pt x="2075" y="0"/>
                  <a:pt x="4636" y="0"/>
                </a:cubicBezTo>
                <a:close/>
              </a:path>
            </a:pathLst>
          </a:custGeom>
          <a:noFill/>
          <a:ln w="12700" cap="rnd">
            <a:solidFill>
              <a:schemeClr val="accent1">
                <a:alpha val="20000"/>
              </a:schemeClr>
            </a:solidFill>
            <a:prstDash val="sysDash"/>
          </a:ln>
          <a:effectLst>
            <a:outerShdw blurRad="215900" dist="762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355">
              <a:sym typeface="+mn-ea"/>
            </a:endParaRPr>
          </a:p>
        </p:txBody>
      </p:sp>
      <p:sp>
        <p:nvSpPr>
          <p:cNvPr id="69" name="任意多边形 14"/>
          <p:cNvSpPr/>
          <p:nvPr>
            <p:custDataLst>
              <p:tags r:id="rId4"/>
            </p:custDataLst>
          </p:nvPr>
        </p:nvSpPr>
        <p:spPr>
          <a:xfrm>
            <a:off x="2882969" y="2658163"/>
            <a:ext cx="3176281" cy="1906534"/>
          </a:xfrm>
          <a:custGeom>
            <a:avLst/>
            <a:gdLst/>
            <a:ahLst/>
            <a:cxnLst>
              <a:cxn ang="3">
                <a:pos x="hc" y="t"/>
              </a:cxn>
              <a:cxn ang="cd2">
                <a:pos x="l" y="vc"/>
              </a:cxn>
              <a:cxn ang="cd4">
                <a:pos x="hc" y="b"/>
              </a:cxn>
              <a:cxn ang="0">
                <a:pos x="r" y="vc"/>
              </a:cxn>
            </a:cxnLst>
            <a:rect l="l" t="t" r="r" b="b"/>
            <a:pathLst>
              <a:path w="9271" h="5567">
                <a:moveTo>
                  <a:pt x="4636" y="0"/>
                </a:moveTo>
                <a:cubicBezTo>
                  <a:pt x="7196" y="0"/>
                  <a:pt x="9271" y="2075"/>
                  <a:pt x="9271" y="4636"/>
                </a:cubicBezTo>
                <a:cubicBezTo>
                  <a:pt x="9271" y="4936"/>
                  <a:pt x="9242" y="5229"/>
                  <a:pt x="9188" y="5513"/>
                </a:cubicBezTo>
                <a:lnTo>
                  <a:pt x="9177" y="5567"/>
                </a:lnTo>
                <a:lnTo>
                  <a:pt x="94" y="5567"/>
                </a:lnTo>
                <a:lnTo>
                  <a:pt x="83" y="5513"/>
                </a:lnTo>
                <a:cubicBezTo>
                  <a:pt x="29" y="5229"/>
                  <a:pt x="0" y="4936"/>
                  <a:pt x="0" y="4636"/>
                </a:cubicBezTo>
                <a:cubicBezTo>
                  <a:pt x="0" y="2075"/>
                  <a:pt x="2075" y="0"/>
                  <a:pt x="4636" y="0"/>
                </a:cubicBezTo>
                <a:close/>
              </a:path>
            </a:pathLst>
          </a:custGeom>
          <a:solidFill>
            <a:schemeClr val="accent1">
              <a:lumMod val="20000"/>
              <a:lumOff val="80000"/>
              <a:alpha val="35000"/>
            </a:schemeClr>
          </a:solidFill>
          <a:ln w="3175">
            <a:gradFill>
              <a:gsLst>
                <a:gs pos="37000">
                  <a:schemeClr val="accent1">
                    <a:lumMod val="5000"/>
                    <a:lumOff val="95000"/>
                  </a:schemeClr>
                </a:gs>
                <a:gs pos="0">
                  <a:schemeClr val="accent1">
                    <a:lumMod val="51000"/>
                    <a:lumOff val="49000"/>
                  </a:schemeClr>
                </a:gs>
                <a:gs pos="100000">
                  <a:schemeClr val="bg1"/>
                </a:gs>
                <a:gs pos="71000">
                  <a:schemeClr val="accent1">
                    <a:lumMod val="30000"/>
                    <a:lumOff val="70000"/>
                  </a:schemeClr>
                </a:gs>
              </a:gsLst>
              <a:lin ang="16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355">
              <a:sym typeface="+mn-ea"/>
            </a:endParaRPr>
          </a:p>
        </p:txBody>
      </p:sp>
      <p:sp>
        <p:nvSpPr>
          <p:cNvPr id="70" name="任意多边形 15"/>
          <p:cNvSpPr/>
          <p:nvPr>
            <p:custDataLst>
              <p:tags r:id="rId5"/>
            </p:custDataLst>
          </p:nvPr>
        </p:nvSpPr>
        <p:spPr>
          <a:xfrm>
            <a:off x="3185108" y="3018148"/>
            <a:ext cx="2572482" cy="1545115"/>
          </a:xfrm>
          <a:custGeom>
            <a:avLst/>
            <a:gdLst/>
            <a:ahLst/>
            <a:cxnLst>
              <a:cxn ang="3">
                <a:pos x="hc" y="t"/>
              </a:cxn>
              <a:cxn ang="cd2">
                <a:pos x="l" y="vc"/>
              </a:cxn>
              <a:cxn ang="cd4">
                <a:pos x="hc" y="b"/>
              </a:cxn>
              <a:cxn ang="0">
                <a:pos x="r" y="vc"/>
              </a:cxn>
            </a:cxnLst>
            <a:rect l="l" t="t" r="r" b="b"/>
            <a:pathLst>
              <a:path w="9271" h="5567">
                <a:moveTo>
                  <a:pt x="4636" y="0"/>
                </a:moveTo>
                <a:cubicBezTo>
                  <a:pt x="7196" y="0"/>
                  <a:pt x="9271" y="2075"/>
                  <a:pt x="9271" y="4636"/>
                </a:cubicBezTo>
                <a:cubicBezTo>
                  <a:pt x="9271" y="4936"/>
                  <a:pt x="9242" y="5229"/>
                  <a:pt x="9188" y="5513"/>
                </a:cubicBezTo>
                <a:lnTo>
                  <a:pt x="9177" y="5567"/>
                </a:lnTo>
                <a:lnTo>
                  <a:pt x="94" y="5567"/>
                </a:lnTo>
                <a:lnTo>
                  <a:pt x="83" y="5513"/>
                </a:lnTo>
                <a:cubicBezTo>
                  <a:pt x="29" y="5229"/>
                  <a:pt x="0" y="4936"/>
                  <a:pt x="0" y="4636"/>
                </a:cubicBezTo>
                <a:cubicBezTo>
                  <a:pt x="0" y="2075"/>
                  <a:pt x="2075" y="0"/>
                  <a:pt x="4636" y="0"/>
                </a:cubicBezTo>
                <a:close/>
              </a:path>
            </a:pathLst>
          </a:custGeom>
          <a:solidFill>
            <a:schemeClr val="bg1"/>
          </a:solidFill>
          <a:ln w="3175">
            <a:gradFill>
              <a:gsLst>
                <a:gs pos="37000">
                  <a:schemeClr val="accent1">
                    <a:lumMod val="5000"/>
                    <a:lumOff val="95000"/>
                  </a:schemeClr>
                </a:gs>
                <a:gs pos="0">
                  <a:schemeClr val="accent1">
                    <a:lumMod val="51000"/>
                    <a:lumOff val="49000"/>
                  </a:schemeClr>
                </a:gs>
                <a:gs pos="100000">
                  <a:schemeClr val="bg1"/>
                </a:gs>
                <a:gs pos="71000">
                  <a:schemeClr val="accent1">
                    <a:lumMod val="30000"/>
                    <a:lumOff val="70000"/>
                  </a:schemeClr>
                </a:gs>
              </a:gsLst>
              <a:lin ang="16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355">
              <a:sym typeface="+mn-ea"/>
            </a:endParaRPr>
          </a:p>
        </p:txBody>
      </p:sp>
      <p:sp>
        <p:nvSpPr>
          <p:cNvPr id="71" name="任意多边形 16"/>
          <p:cNvSpPr/>
          <p:nvPr>
            <p:custDataLst>
              <p:tags r:id="rId6"/>
            </p:custDataLst>
          </p:nvPr>
        </p:nvSpPr>
        <p:spPr>
          <a:xfrm>
            <a:off x="3480076" y="3370006"/>
            <a:ext cx="1982547" cy="1190388"/>
          </a:xfrm>
          <a:custGeom>
            <a:avLst/>
            <a:gdLst/>
            <a:ahLst/>
            <a:cxnLst>
              <a:cxn ang="3">
                <a:pos x="hc" y="t"/>
              </a:cxn>
              <a:cxn ang="cd2">
                <a:pos x="l" y="vc"/>
              </a:cxn>
              <a:cxn ang="cd4">
                <a:pos x="hc" y="b"/>
              </a:cxn>
              <a:cxn ang="0">
                <a:pos x="r" y="vc"/>
              </a:cxn>
            </a:cxnLst>
            <a:rect l="l" t="t" r="r" b="b"/>
            <a:pathLst>
              <a:path w="9271" h="5567">
                <a:moveTo>
                  <a:pt x="4636" y="0"/>
                </a:moveTo>
                <a:cubicBezTo>
                  <a:pt x="7196" y="0"/>
                  <a:pt x="9271" y="2075"/>
                  <a:pt x="9271" y="4636"/>
                </a:cubicBezTo>
                <a:cubicBezTo>
                  <a:pt x="9271" y="4936"/>
                  <a:pt x="9242" y="5229"/>
                  <a:pt x="9188" y="5513"/>
                </a:cubicBezTo>
                <a:lnTo>
                  <a:pt x="9177" y="5567"/>
                </a:lnTo>
                <a:lnTo>
                  <a:pt x="94" y="5567"/>
                </a:lnTo>
                <a:lnTo>
                  <a:pt x="83" y="5513"/>
                </a:lnTo>
                <a:cubicBezTo>
                  <a:pt x="29" y="5229"/>
                  <a:pt x="0" y="4936"/>
                  <a:pt x="0" y="4636"/>
                </a:cubicBezTo>
                <a:cubicBezTo>
                  <a:pt x="0" y="2075"/>
                  <a:pt x="2075" y="0"/>
                  <a:pt x="4636" y="0"/>
                </a:cubicBezTo>
                <a:close/>
              </a:path>
            </a:pathLst>
          </a:custGeom>
          <a:gradFill>
            <a:gsLst>
              <a:gs pos="44000">
                <a:schemeClr val="accent1"/>
              </a:gs>
              <a:gs pos="0">
                <a:schemeClr val="accent1">
                  <a:lumMod val="40000"/>
                  <a:lumOff val="60000"/>
                </a:schemeClr>
              </a:gs>
              <a:gs pos="66000">
                <a:schemeClr val="accent1"/>
              </a:gs>
              <a:gs pos="100000">
                <a:schemeClr val="accent1"/>
              </a:gs>
            </a:gsLst>
            <a:path path="circle">
              <a:fillToRect r="100000" b="100000"/>
            </a:path>
            <a:tileRect l="-100000" t="-100000"/>
          </a:gradFill>
          <a:ln>
            <a:gradFill>
              <a:gsLst>
                <a:gs pos="37000">
                  <a:schemeClr val="accent1">
                    <a:lumMod val="5000"/>
                    <a:lumOff val="95000"/>
                  </a:schemeClr>
                </a:gs>
                <a:gs pos="0">
                  <a:schemeClr val="accent1">
                    <a:lumMod val="45000"/>
                    <a:lumOff val="55000"/>
                  </a:schemeClr>
                </a:gs>
                <a:gs pos="100000">
                  <a:schemeClr val="bg1"/>
                </a:gs>
                <a:gs pos="71000">
                  <a:schemeClr val="accent1">
                    <a:lumMod val="30000"/>
                    <a:lumOff val="70000"/>
                  </a:schemeClr>
                </a:gs>
              </a:gsLst>
              <a:lin ang="16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100000"/>
              </a:lnSpc>
              <a:buClrTx/>
              <a:buSzTx/>
              <a:buFontTx/>
            </a:pPr>
            <a:r>
              <a:rPr lang="zh-CN" altLang="en-US" sz="1805" b="1" spc="150" dirty="0">
                <a:solidFill>
                  <a:srgbClr val="FFFFFF"/>
                </a:solidFill>
                <a:latin typeface="+mj-ea"/>
                <a:ea typeface="+mj-ea"/>
                <a:sym typeface="+mn-ea"/>
              </a:rPr>
              <a:t>欺诈行为</a:t>
            </a:r>
            <a:endParaRPr lang="zh-CN" altLang="en-US" sz="1805" b="1" spc="150" dirty="0">
              <a:solidFill>
                <a:srgbClr val="FFFFFF"/>
              </a:solidFill>
              <a:latin typeface="+mj-ea"/>
              <a:ea typeface="+mj-ea"/>
              <a:sym typeface="+mn-ea"/>
            </a:endParaRPr>
          </a:p>
        </p:txBody>
      </p:sp>
      <p:cxnSp>
        <p:nvCxnSpPr>
          <p:cNvPr id="72" name="直接连接符 71"/>
          <p:cNvCxnSpPr/>
          <p:nvPr>
            <p:custDataLst>
              <p:tags r:id="rId7"/>
            </p:custDataLst>
          </p:nvPr>
        </p:nvCxnSpPr>
        <p:spPr>
          <a:xfrm>
            <a:off x="1124636" y="4563263"/>
            <a:ext cx="6692947" cy="0"/>
          </a:xfrm>
          <a:prstGeom prst="line">
            <a:avLst/>
          </a:prstGeom>
          <a:ln w="19050">
            <a:solidFill>
              <a:schemeClr val="bg1">
                <a:lumMod val="95000"/>
              </a:schemeClr>
            </a:solidFill>
          </a:ln>
          <a:effectLst>
            <a:outerShdw blurRad="114300" dist="38100" dir="5400000" algn="t" rotWithShape="0">
              <a:schemeClr val="bg1">
                <a:lumMod val="85000"/>
                <a:alpha val="50000"/>
              </a:schemeClr>
            </a:outerShdw>
          </a:effectLst>
        </p:spPr>
        <p:style>
          <a:lnRef idx="1">
            <a:schemeClr val="accent1"/>
          </a:lnRef>
          <a:fillRef idx="0">
            <a:schemeClr val="accent1"/>
          </a:fillRef>
          <a:effectRef idx="0">
            <a:schemeClr val="accent1"/>
          </a:effectRef>
          <a:fontRef idx="minor">
            <a:schemeClr val="tx1"/>
          </a:fontRef>
        </p:style>
      </p:cxnSp>
      <p:sp>
        <p:nvSpPr>
          <p:cNvPr id="73" name="椭圆 72"/>
          <p:cNvSpPr/>
          <p:nvPr>
            <p:custDataLst>
              <p:tags r:id="rId8"/>
            </p:custDataLst>
          </p:nvPr>
        </p:nvSpPr>
        <p:spPr>
          <a:xfrm>
            <a:off x="4938182" y="2058039"/>
            <a:ext cx="562686" cy="562208"/>
          </a:xfrm>
          <a:prstGeom prst="ellipse">
            <a:avLst/>
          </a:prstGeom>
          <a:solidFill>
            <a:schemeClr val="bg1"/>
          </a:solidFill>
          <a:ln>
            <a:gradFill>
              <a:gsLst>
                <a:gs pos="37000">
                  <a:schemeClr val="accent1"/>
                </a:gs>
                <a:gs pos="0">
                  <a:schemeClr val="accent1">
                    <a:lumMod val="45000"/>
                    <a:lumOff val="55000"/>
                  </a:schemeClr>
                </a:gs>
                <a:gs pos="100000">
                  <a:schemeClr val="accent1"/>
                </a:gs>
                <a:gs pos="71000">
                  <a:schemeClr val="accent1">
                    <a:lumMod val="30000"/>
                    <a:lumOff val="70000"/>
                  </a:schemeClr>
                </a:gs>
              </a:gsLst>
              <a:lin ang="1620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sz="1355">
              <a:sym typeface="+mn-ea"/>
            </a:endParaRPr>
          </a:p>
        </p:txBody>
      </p:sp>
      <p:sp>
        <p:nvSpPr>
          <p:cNvPr id="74" name="椭圆 73"/>
          <p:cNvSpPr/>
          <p:nvPr>
            <p:custDataLst>
              <p:tags r:id="rId9"/>
            </p:custDataLst>
          </p:nvPr>
        </p:nvSpPr>
        <p:spPr>
          <a:xfrm>
            <a:off x="3377769" y="2058039"/>
            <a:ext cx="562686" cy="562208"/>
          </a:xfrm>
          <a:prstGeom prst="ellipse">
            <a:avLst/>
          </a:prstGeom>
          <a:solidFill>
            <a:schemeClr val="bg1"/>
          </a:solidFill>
          <a:ln>
            <a:gradFill>
              <a:gsLst>
                <a:gs pos="37000">
                  <a:schemeClr val="accent1"/>
                </a:gs>
                <a:gs pos="0">
                  <a:schemeClr val="accent1">
                    <a:lumMod val="45000"/>
                    <a:lumOff val="55000"/>
                  </a:schemeClr>
                </a:gs>
                <a:gs pos="100000">
                  <a:schemeClr val="accent1"/>
                </a:gs>
                <a:gs pos="71000">
                  <a:schemeClr val="accent1">
                    <a:lumMod val="30000"/>
                    <a:lumOff val="70000"/>
                  </a:schemeClr>
                </a:gs>
              </a:gsLst>
              <a:lin ang="1620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sz="1355">
              <a:sym typeface="+mn-ea"/>
            </a:endParaRPr>
          </a:p>
        </p:txBody>
      </p:sp>
      <p:sp>
        <p:nvSpPr>
          <p:cNvPr id="75" name="椭圆 74"/>
          <p:cNvSpPr/>
          <p:nvPr>
            <p:custDataLst>
              <p:tags r:id="rId10"/>
            </p:custDataLst>
          </p:nvPr>
        </p:nvSpPr>
        <p:spPr>
          <a:xfrm>
            <a:off x="3441352" y="2121144"/>
            <a:ext cx="435998" cy="436476"/>
          </a:xfrm>
          <a:prstGeom prst="ellipse">
            <a:avLst/>
          </a:prstGeom>
          <a:gradFill>
            <a:gsLst>
              <a:gs pos="44000">
                <a:schemeClr val="accent1"/>
              </a:gs>
              <a:gs pos="0">
                <a:schemeClr val="accent1">
                  <a:lumMod val="40000"/>
                  <a:lumOff val="60000"/>
                </a:schemeClr>
              </a:gs>
              <a:gs pos="66000">
                <a:schemeClr val="accent1"/>
              </a:gs>
              <a:gs pos="100000">
                <a:schemeClr val="accent1"/>
              </a:gs>
            </a:gsLst>
            <a:path path="circle">
              <a:fillToRect r="100000" b="100000"/>
            </a:path>
            <a:tileRect l="-100000" t="-100000"/>
          </a:gradFill>
          <a:ln>
            <a:gradFill>
              <a:gsLst>
                <a:gs pos="37000">
                  <a:srgbClr val="FFFFFF"/>
                </a:gs>
                <a:gs pos="0">
                  <a:schemeClr val="accent1">
                    <a:lumMod val="45000"/>
                    <a:lumOff val="55000"/>
                  </a:schemeClr>
                </a:gs>
                <a:gs pos="100000">
                  <a:srgbClr val="FFFFFF"/>
                </a:gs>
                <a:gs pos="71000">
                  <a:schemeClr val="accent1">
                    <a:lumMod val="30000"/>
                    <a:lumOff val="70000"/>
                  </a:schemeClr>
                </a:gs>
              </a:gsLst>
              <a:lin ang="1620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sz="1355">
              <a:sym typeface="+mn-ea"/>
            </a:endParaRPr>
          </a:p>
        </p:txBody>
      </p:sp>
      <p:sp>
        <p:nvSpPr>
          <p:cNvPr id="76" name="椭圆 75"/>
          <p:cNvSpPr/>
          <p:nvPr>
            <p:custDataLst>
              <p:tags r:id="rId11"/>
            </p:custDataLst>
          </p:nvPr>
        </p:nvSpPr>
        <p:spPr>
          <a:xfrm>
            <a:off x="5001765" y="2121144"/>
            <a:ext cx="435998" cy="436476"/>
          </a:xfrm>
          <a:prstGeom prst="ellipse">
            <a:avLst/>
          </a:prstGeom>
          <a:gradFill>
            <a:gsLst>
              <a:gs pos="44000">
                <a:schemeClr val="accent1"/>
              </a:gs>
              <a:gs pos="0">
                <a:schemeClr val="accent1">
                  <a:lumMod val="40000"/>
                  <a:lumOff val="60000"/>
                </a:schemeClr>
              </a:gs>
              <a:gs pos="66000">
                <a:schemeClr val="accent1"/>
              </a:gs>
              <a:gs pos="100000">
                <a:schemeClr val="accent1"/>
              </a:gs>
            </a:gsLst>
            <a:path path="circle">
              <a:fillToRect r="100000" b="100000"/>
            </a:path>
            <a:tileRect l="-100000" t="-100000"/>
          </a:gradFill>
          <a:ln>
            <a:gradFill>
              <a:gsLst>
                <a:gs pos="37000">
                  <a:srgbClr val="FFFFFF"/>
                </a:gs>
                <a:gs pos="0">
                  <a:schemeClr val="accent1">
                    <a:lumMod val="45000"/>
                    <a:lumOff val="55000"/>
                  </a:schemeClr>
                </a:gs>
                <a:gs pos="100000">
                  <a:srgbClr val="FFFFFF"/>
                </a:gs>
                <a:gs pos="71000">
                  <a:schemeClr val="accent1">
                    <a:lumMod val="30000"/>
                    <a:lumOff val="70000"/>
                  </a:schemeClr>
                </a:gs>
              </a:gsLst>
              <a:lin ang="1620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sz="1355">
              <a:sym typeface="+mn-ea"/>
            </a:endParaRPr>
          </a:p>
        </p:txBody>
      </p:sp>
      <p:sp>
        <p:nvSpPr>
          <p:cNvPr id="77" name="椭圆 76"/>
          <p:cNvSpPr/>
          <p:nvPr>
            <p:custDataLst>
              <p:tags r:id="rId12"/>
            </p:custDataLst>
          </p:nvPr>
        </p:nvSpPr>
        <p:spPr>
          <a:xfrm>
            <a:off x="2206503" y="2957912"/>
            <a:ext cx="562686" cy="562208"/>
          </a:xfrm>
          <a:prstGeom prst="ellipse">
            <a:avLst/>
          </a:prstGeom>
          <a:solidFill>
            <a:schemeClr val="bg1"/>
          </a:solidFill>
          <a:ln>
            <a:gradFill>
              <a:gsLst>
                <a:gs pos="37000">
                  <a:schemeClr val="accent1"/>
                </a:gs>
                <a:gs pos="0">
                  <a:schemeClr val="accent1">
                    <a:lumMod val="45000"/>
                    <a:lumOff val="55000"/>
                  </a:schemeClr>
                </a:gs>
                <a:gs pos="100000">
                  <a:schemeClr val="accent1"/>
                </a:gs>
                <a:gs pos="71000">
                  <a:schemeClr val="accent1">
                    <a:lumMod val="30000"/>
                    <a:lumOff val="70000"/>
                  </a:schemeClr>
                </a:gs>
              </a:gsLst>
              <a:lin ang="1620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sz="1355">
              <a:sym typeface="+mn-ea"/>
            </a:endParaRPr>
          </a:p>
        </p:txBody>
      </p:sp>
      <p:sp>
        <p:nvSpPr>
          <p:cNvPr id="78" name="椭圆 77"/>
          <p:cNvSpPr/>
          <p:nvPr>
            <p:custDataLst>
              <p:tags r:id="rId13"/>
            </p:custDataLst>
          </p:nvPr>
        </p:nvSpPr>
        <p:spPr>
          <a:xfrm>
            <a:off x="2270086" y="3021016"/>
            <a:ext cx="435998" cy="436476"/>
          </a:xfrm>
          <a:prstGeom prst="ellipse">
            <a:avLst/>
          </a:prstGeom>
          <a:gradFill>
            <a:gsLst>
              <a:gs pos="44000">
                <a:schemeClr val="accent1"/>
              </a:gs>
              <a:gs pos="0">
                <a:schemeClr val="accent1">
                  <a:lumMod val="40000"/>
                  <a:lumOff val="60000"/>
                </a:schemeClr>
              </a:gs>
              <a:gs pos="66000">
                <a:schemeClr val="accent1"/>
              </a:gs>
              <a:gs pos="100000">
                <a:schemeClr val="accent1"/>
              </a:gs>
            </a:gsLst>
            <a:path path="circle">
              <a:fillToRect r="100000" b="100000"/>
            </a:path>
            <a:tileRect l="-100000" t="-100000"/>
          </a:gradFill>
          <a:ln>
            <a:gradFill>
              <a:gsLst>
                <a:gs pos="37000">
                  <a:srgbClr val="FFFFFF"/>
                </a:gs>
                <a:gs pos="0">
                  <a:schemeClr val="accent1">
                    <a:lumMod val="45000"/>
                    <a:lumOff val="55000"/>
                  </a:schemeClr>
                </a:gs>
                <a:gs pos="100000">
                  <a:srgbClr val="FFFFFF"/>
                </a:gs>
                <a:gs pos="71000">
                  <a:schemeClr val="accent1">
                    <a:lumMod val="30000"/>
                    <a:lumOff val="70000"/>
                  </a:schemeClr>
                </a:gs>
              </a:gsLst>
              <a:lin ang="1620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sz="1355">
              <a:sym typeface="+mn-ea"/>
            </a:endParaRPr>
          </a:p>
        </p:txBody>
      </p:sp>
      <p:sp>
        <p:nvSpPr>
          <p:cNvPr id="79" name="椭圆 78"/>
          <p:cNvSpPr/>
          <p:nvPr>
            <p:custDataLst>
              <p:tags r:id="rId14"/>
            </p:custDataLst>
          </p:nvPr>
        </p:nvSpPr>
        <p:spPr>
          <a:xfrm>
            <a:off x="6216535" y="2957912"/>
            <a:ext cx="562686" cy="562208"/>
          </a:xfrm>
          <a:prstGeom prst="ellipse">
            <a:avLst/>
          </a:prstGeom>
          <a:solidFill>
            <a:schemeClr val="bg1"/>
          </a:solidFill>
          <a:ln>
            <a:gradFill>
              <a:gsLst>
                <a:gs pos="37000">
                  <a:schemeClr val="accent1"/>
                </a:gs>
                <a:gs pos="0">
                  <a:schemeClr val="accent1">
                    <a:lumMod val="45000"/>
                    <a:lumOff val="55000"/>
                  </a:schemeClr>
                </a:gs>
                <a:gs pos="100000">
                  <a:schemeClr val="accent1"/>
                </a:gs>
                <a:gs pos="71000">
                  <a:schemeClr val="accent1">
                    <a:lumMod val="30000"/>
                    <a:lumOff val="70000"/>
                  </a:schemeClr>
                </a:gs>
              </a:gsLst>
              <a:lin ang="1620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sz="1355">
              <a:sym typeface="+mn-ea"/>
            </a:endParaRPr>
          </a:p>
        </p:txBody>
      </p:sp>
      <p:sp>
        <p:nvSpPr>
          <p:cNvPr id="80" name="椭圆 79"/>
          <p:cNvSpPr/>
          <p:nvPr>
            <p:custDataLst>
              <p:tags r:id="rId15"/>
            </p:custDataLst>
          </p:nvPr>
        </p:nvSpPr>
        <p:spPr>
          <a:xfrm>
            <a:off x="6280118" y="3021016"/>
            <a:ext cx="435998" cy="436476"/>
          </a:xfrm>
          <a:prstGeom prst="ellipse">
            <a:avLst/>
          </a:prstGeom>
          <a:gradFill>
            <a:gsLst>
              <a:gs pos="44000">
                <a:schemeClr val="accent1"/>
              </a:gs>
              <a:gs pos="0">
                <a:schemeClr val="accent1">
                  <a:lumMod val="40000"/>
                  <a:lumOff val="60000"/>
                </a:schemeClr>
              </a:gs>
              <a:gs pos="66000">
                <a:schemeClr val="accent1"/>
              </a:gs>
              <a:gs pos="100000">
                <a:schemeClr val="accent1"/>
              </a:gs>
            </a:gsLst>
            <a:path path="circle">
              <a:fillToRect r="100000" b="100000"/>
            </a:path>
            <a:tileRect l="-100000" t="-100000"/>
          </a:gradFill>
          <a:ln>
            <a:gradFill>
              <a:gsLst>
                <a:gs pos="37000">
                  <a:srgbClr val="FFFFFF"/>
                </a:gs>
                <a:gs pos="0">
                  <a:schemeClr val="accent1">
                    <a:lumMod val="45000"/>
                    <a:lumOff val="55000"/>
                  </a:schemeClr>
                </a:gs>
                <a:gs pos="100000">
                  <a:srgbClr val="FFFFFF"/>
                </a:gs>
                <a:gs pos="71000">
                  <a:schemeClr val="accent1">
                    <a:lumMod val="30000"/>
                    <a:lumOff val="70000"/>
                  </a:schemeClr>
                </a:gs>
              </a:gsLst>
              <a:lin ang="1620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sz="1355">
              <a:sym typeface="+mn-ea"/>
            </a:endParaRPr>
          </a:p>
        </p:txBody>
      </p:sp>
      <p:sp>
        <p:nvSpPr>
          <p:cNvPr id="81" name="正文"/>
          <p:cNvSpPr txBox="1"/>
          <p:nvPr>
            <p:custDataLst>
              <p:tags r:id="rId16"/>
            </p:custDataLst>
          </p:nvPr>
        </p:nvSpPr>
        <p:spPr>
          <a:xfrm>
            <a:off x="986953" y="2114451"/>
            <a:ext cx="2190506" cy="839965"/>
          </a:xfrm>
          <a:prstGeom prst="rect">
            <a:avLst/>
          </a:prstGeom>
          <a:noFill/>
        </p:spPr>
        <p:txBody>
          <a:bodyPr wrap="square" lIns="0" tIns="0" rIns="0" bIns="0" rtlCol="0" anchor="t" anchorCtr="0">
            <a:normAutofit/>
          </a:bodyPr>
          <a:lstStyle/>
          <a:p>
            <a:pPr algn="r" fontAlgn="auto">
              <a:lnSpc>
                <a:spcPct val="150000"/>
              </a:lnSpc>
              <a:spcAft>
                <a:spcPts val="1000"/>
              </a:spcAft>
            </a:pPr>
            <a:r>
              <a:rPr lang="zh-CN" altLang="en-US" b="1" spc="150" dirty="0">
                <a:solidFill>
                  <a:schemeClr val="tx1">
                    <a:lumMod val="65000"/>
                    <a:lumOff val="35000"/>
                  </a:schemeClr>
                </a:solidFill>
                <a:latin typeface="+mn-ea"/>
                <a:cs typeface="+mn-ea"/>
                <a:sym typeface="+mn-ea"/>
              </a:rPr>
              <a:t>身份验证技术</a:t>
            </a:r>
            <a:endParaRPr lang="zh-CN" altLang="en-US" b="1" spc="150" dirty="0">
              <a:solidFill>
                <a:schemeClr val="tx1">
                  <a:lumMod val="65000"/>
                  <a:lumOff val="35000"/>
                </a:schemeClr>
              </a:solidFill>
              <a:latin typeface="+mn-ea"/>
              <a:cs typeface="+mn-ea"/>
              <a:sym typeface="+mn-ea"/>
            </a:endParaRPr>
          </a:p>
        </p:txBody>
      </p:sp>
      <p:sp>
        <p:nvSpPr>
          <p:cNvPr id="82" name="正文"/>
          <p:cNvSpPr txBox="1"/>
          <p:nvPr>
            <p:custDataLst>
              <p:tags r:id="rId17"/>
            </p:custDataLst>
          </p:nvPr>
        </p:nvSpPr>
        <p:spPr>
          <a:xfrm>
            <a:off x="-40415" y="3228020"/>
            <a:ext cx="2190506" cy="839965"/>
          </a:xfrm>
          <a:prstGeom prst="rect">
            <a:avLst/>
          </a:prstGeom>
          <a:noFill/>
        </p:spPr>
        <p:txBody>
          <a:bodyPr wrap="square" lIns="0" tIns="0" rIns="0" bIns="0" rtlCol="0" anchor="t" anchorCtr="0">
            <a:normAutofit/>
          </a:bodyPr>
          <a:lstStyle/>
          <a:p>
            <a:pPr algn="r" fontAlgn="auto">
              <a:lnSpc>
                <a:spcPct val="150000"/>
              </a:lnSpc>
              <a:spcAft>
                <a:spcPts val="1000"/>
              </a:spcAft>
            </a:pPr>
            <a:r>
              <a:rPr lang="zh-CN" altLang="en-US" b="1" spc="150" dirty="0">
                <a:solidFill>
                  <a:schemeClr val="tx1">
                    <a:lumMod val="65000"/>
                    <a:lumOff val="35000"/>
                  </a:schemeClr>
                </a:solidFill>
                <a:latin typeface="+mn-ea"/>
                <a:cs typeface="+mn-ea"/>
                <a:sym typeface="+mn-ea"/>
              </a:rPr>
              <a:t>大数据</a:t>
            </a:r>
            <a:r>
              <a:rPr lang="en-US" altLang="zh-CN" b="1" spc="150" dirty="0">
                <a:solidFill>
                  <a:schemeClr val="tx1">
                    <a:lumMod val="65000"/>
                    <a:lumOff val="35000"/>
                  </a:schemeClr>
                </a:solidFill>
                <a:latin typeface="+mn-ea"/>
                <a:cs typeface="+mn-ea"/>
                <a:sym typeface="+mn-ea"/>
              </a:rPr>
              <a:t>OCR</a:t>
            </a:r>
            <a:r>
              <a:rPr lang="zh-CN" altLang="en-US" b="1" spc="150" dirty="0">
                <a:solidFill>
                  <a:schemeClr val="tx1">
                    <a:lumMod val="65000"/>
                    <a:lumOff val="35000"/>
                  </a:schemeClr>
                </a:solidFill>
                <a:latin typeface="+mn-ea"/>
                <a:cs typeface="+mn-ea"/>
                <a:sym typeface="+mn-ea"/>
              </a:rPr>
              <a:t>活体识别技术</a:t>
            </a:r>
            <a:endParaRPr lang="zh-CN" altLang="en-US" b="1" spc="150" dirty="0">
              <a:solidFill>
                <a:schemeClr val="tx1">
                  <a:lumMod val="65000"/>
                  <a:lumOff val="35000"/>
                </a:schemeClr>
              </a:solidFill>
              <a:latin typeface="+mn-ea"/>
              <a:cs typeface="+mn-ea"/>
              <a:sym typeface="+mn-ea"/>
            </a:endParaRPr>
          </a:p>
        </p:txBody>
      </p:sp>
      <p:sp>
        <p:nvSpPr>
          <p:cNvPr id="83" name="正文"/>
          <p:cNvSpPr txBox="1"/>
          <p:nvPr>
            <p:custDataLst>
              <p:tags r:id="rId18"/>
            </p:custDataLst>
          </p:nvPr>
        </p:nvSpPr>
        <p:spPr>
          <a:xfrm>
            <a:off x="5665323" y="2114451"/>
            <a:ext cx="2128835" cy="839965"/>
          </a:xfrm>
          <a:prstGeom prst="rect">
            <a:avLst/>
          </a:prstGeom>
          <a:noFill/>
        </p:spPr>
        <p:txBody>
          <a:bodyPr wrap="square" lIns="0" tIns="0" rIns="0" bIns="0" rtlCol="0" anchor="t" anchorCtr="0">
            <a:normAutofit/>
          </a:bodyPr>
          <a:lstStyle/>
          <a:p>
            <a:pPr algn="l" fontAlgn="auto">
              <a:lnSpc>
                <a:spcPct val="150000"/>
              </a:lnSpc>
              <a:spcAft>
                <a:spcPts val="1000"/>
              </a:spcAft>
            </a:pPr>
            <a:r>
              <a:rPr lang="zh-CN" altLang="en-US" b="1" spc="150" dirty="0">
                <a:solidFill>
                  <a:schemeClr val="tx1">
                    <a:lumMod val="65000"/>
                    <a:lumOff val="35000"/>
                  </a:schemeClr>
                </a:solidFill>
                <a:latin typeface="+mn-ea"/>
                <a:cs typeface="+mn-ea"/>
                <a:sym typeface="+mn-ea"/>
              </a:rPr>
              <a:t>电信运营商验证</a:t>
            </a:r>
            <a:endParaRPr lang="zh-CN" altLang="en-US" b="1" spc="150" dirty="0">
              <a:solidFill>
                <a:schemeClr val="tx1">
                  <a:lumMod val="65000"/>
                  <a:lumOff val="35000"/>
                </a:schemeClr>
              </a:solidFill>
              <a:latin typeface="+mn-ea"/>
              <a:cs typeface="+mn-ea"/>
              <a:sym typeface="+mn-ea"/>
            </a:endParaRPr>
          </a:p>
        </p:txBody>
      </p:sp>
      <p:sp>
        <p:nvSpPr>
          <p:cNvPr id="84" name="正文"/>
          <p:cNvSpPr txBox="1"/>
          <p:nvPr>
            <p:custDataLst>
              <p:tags r:id="rId19"/>
            </p:custDataLst>
          </p:nvPr>
        </p:nvSpPr>
        <p:spPr>
          <a:xfrm>
            <a:off x="6857145" y="3228020"/>
            <a:ext cx="2128835" cy="839965"/>
          </a:xfrm>
          <a:prstGeom prst="rect">
            <a:avLst/>
          </a:prstGeom>
          <a:noFill/>
        </p:spPr>
        <p:txBody>
          <a:bodyPr wrap="square" lIns="0" tIns="0" rIns="0" bIns="0" rtlCol="0" anchor="t" anchorCtr="0">
            <a:normAutofit/>
          </a:bodyPr>
          <a:lstStyle/>
          <a:p>
            <a:pPr algn="l" fontAlgn="auto">
              <a:lnSpc>
                <a:spcPct val="150000"/>
              </a:lnSpc>
              <a:spcAft>
                <a:spcPts val="1000"/>
              </a:spcAft>
            </a:pPr>
            <a:r>
              <a:rPr lang="zh-CN" altLang="en-US" b="1" spc="150" dirty="0">
                <a:solidFill>
                  <a:schemeClr val="tx1">
                    <a:lumMod val="65000"/>
                    <a:lumOff val="35000"/>
                  </a:schemeClr>
                </a:solidFill>
                <a:latin typeface="+mn-ea"/>
                <a:cs typeface="+mn-ea"/>
                <a:sym typeface="+mn-ea"/>
              </a:rPr>
              <a:t>银行卡验证</a:t>
            </a:r>
            <a:endParaRPr lang="zh-CN" altLang="en-US" b="1" spc="150" dirty="0">
              <a:solidFill>
                <a:schemeClr val="tx1">
                  <a:lumMod val="65000"/>
                  <a:lumOff val="35000"/>
                </a:schemeClr>
              </a:solidFill>
              <a:latin typeface="+mn-ea"/>
              <a:cs typeface="+mn-ea"/>
              <a:sym typeface="+mn-ea"/>
            </a:endParaRPr>
          </a:p>
        </p:txBody>
      </p:sp>
      <p:cxnSp>
        <p:nvCxnSpPr>
          <p:cNvPr id="85" name="直接连接符 84"/>
          <p:cNvCxnSpPr/>
          <p:nvPr>
            <p:custDataLst>
              <p:tags r:id="rId20"/>
            </p:custDataLst>
          </p:nvPr>
        </p:nvCxnSpPr>
        <p:spPr>
          <a:xfrm>
            <a:off x="3928981" y="4313233"/>
            <a:ext cx="1084257" cy="0"/>
          </a:xfrm>
          <a:prstGeom prst="line">
            <a:avLst/>
          </a:prstGeom>
          <a:ln cap="flat">
            <a:gradFill>
              <a:gsLst>
                <a:gs pos="0">
                  <a:srgbClr val="AFC6FF">
                    <a:alpha val="0"/>
                  </a:srgbClr>
                </a:gs>
                <a:gs pos="100000">
                  <a:srgbClr val="376FFF">
                    <a:alpha val="0"/>
                  </a:srgbClr>
                </a:gs>
                <a:gs pos="50000">
                  <a:srgbClr val="FFFFFF"/>
                </a:gs>
              </a:gsLst>
              <a:lin ang="10800000" scaled="1"/>
            </a:gradFill>
            <a:headEnd type="none"/>
          </a:ln>
        </p:spPr>
        <p:style>
          <a:lnRef idx="1">
            <a:schemeClr val="accent1"/>
          </a:lnRef>
          <a:fillRef idx="0">
            <a:schemeClr val="accent1"/>
          </a:fillRef>
          <a:effectRef idx="0">
            <a:schemeClr val="accent1"/>
          </a:effectRef>
          <a:fontRef idx="minor">
            <a:schemeClr val="tx1"/>
          </a:fontRef>
        </p:style>
      </p:cxnSp>
      <p:sp>
        <p:nvSpPr>
          <p:cNvPr id="86" name="图片 8" descr="343439383331313b343532303032343bb7a2b2bcb9dcc0ed"/>
          <p:cNvSpPr/>
          <p:nvPr>
            <p:custDataLst>
              <p:tags r:id="rId21"/>
            </p:custDataLst>
          </p:nvPr>
        </p:nvSpPr>
        <p:spPr>
          <a:xfrm>
            <a:off x="6387205" y="3168739"/>
            <a:ext cx="221345" cy="140552"/>
          </a:xfrm>
          <a:custGeom>
            <a:avLst/>
            <a:gdLst>
              <a:gd name="connsiteX0" fmla="*/ 771225 w 914399"/>
              <a:gd name="connsiteY0" fmla="*/ 272897 h 620485"/>
              <a:gd name="connsiteX1" fmla="*/ 574406 w 914399"/>
              <a:gd name="connsiteY1" fmla="*/ 1608 h 620485"/>
              <a:gd name="connsiteX2" fmla="*/ 334928 w 914399"/>
              <a:gd name="connsiteY2" fmla="*/ 159792 h 620485"/>
              <a:gd name="connsiteX3" fmla="*/ 204784 w 914399"/>
              <a:gd name="connsiteY3" fmla="*/ 149840 h 620485"/>
              <a:gd name="connsiteX4" fmla="*/ 149363 w 914399"/>
              <a:gd name="connsiteY4" fmla="*/ 272377 h 620485"/>
              <a:gd name="connsiteX5" fmla="*/ 114 w 914399"/>
              <a:gd name="connsiteY5" fmla="*/ 460712 h 620485"/>
              <a:gd name="connsiteX6" fmla="*/ 162122 w 914399"/>
              <a:gd name="connsiteY6" fmla="*/ 620604 h 620485"/>
              <a:gd name="connsiteX7" fmla="*/ 411940 w 914399"/>
              <a:gd name="connsiteY7" fmla="*/ 620604 h 620485"/>
              <a:gd name="connsiteX8" fmla="*/ 411940 w 914399"/>
              <a:gd name="connsiteY8" fmla="*/ 455144 h 620485"/>
              <a:gd name="connsiteX9" fmla="*/ 333423 w 914399"/>
              <a:gd name="connsiteY9" fmla="*/ 455144 h 620485"/>
              <a:gd name="connsiteX10" fmla="*/ 465462 w 914399"/>
              <a:gd name="connsiteY10" fmla="*/ 306836 h 620485"/>
              <a:gd name="connsiteX11" fmla="*/ 597505 w 914399"/>
              <a:gd name="connsiteY11" fmla="*/ 455144 h 620485"/>
              <a:gd name="connsiteX12" fmla="*/ 518984 w 914399"/>
              <a:gd name="connsiteY12" fmla="*/ 455144 h 620485"/>
              <a:gd name="connsiteX13" fmla="*/ 518984 w 914399"/>
              <a:gd name="connsiteY13" fmla="*/ 620604 h 620485"/>
              <a:gd name="connsiteX14" fmla="*/ 745706 w 914399"/>
              <a:gd name="connsiteY14" fmla="*/ 620604 h 620485"/>
              <a:gd name="connsiteX15" fmla="*/ 914060 w 914399"/>
              <a:gd name="connsiteY15" fmla="*/ 470143 h 620485"/>
              <a:gd name="connsiteX16" fmla="*/ 771225 w 914399"/>
              <a:gd name="connsiteY16" fmla="*/ 272897 h 6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4399" h="620485">
                <a:moveTo>
                  <a:pt x="771225" y="272897"/>
                </a:moveTo>
                <a:cubicBezTo>
                  <a:pt x="771225" y="272897"/>
                  <a:pt x="788432" y="29457"/>
                  <a:pt x="574406" y="1608"/>
                </a:cubicBezTo>
                <a:cubicBezTo>
                  <a:pt x="390805" y="-17850"/>
                  <a:pt x="334928" y="159792"/>
                  <a:pt x="334928" y="159792"/>
                </a:cubicBezTo>
                <a:cubicBezTo>
                  <a:pt x="334928" y="159792"/>
                  <a:pt x="279375" y="104093"/>
                  <a:pt x="204784" y="149840"/>
                </a:cubicBezTo>
                <a:cubicBezTo>
                  <a:pt x="137520" y="192691"/>
                  <a:pt x="149363" y="272377"/>
                  <a:pt x="149363" y="272377"/>
                </a:cubicBezTo>
                <a:cubicBezTo>
                  <a:pt x="149363" y="272377"/>
                  <a:pt x="114" y="301934"/>
                  <a:pt x="114" y="460712"/>
                </a:cubicBezTo>
                <a:cubicBezTo>
                  <a:pt x="3582" y="618896"/>
                  <a:pt x="162122" y="620604"/>
                  <a:pt x="162122" y="620604"/>
                </a:cubicBezTo>
                <a:lnTo>
                  <a:pt x="411940" y="620604"/>
                </a:lnTo>
                <a:lnTo>
                  <a:pt x="411940" y="455144"/>
                </a:lnTo>
                <a:lnTo>
                  <a:pt x="333423" y="455144"/>
                </a:lnTo>
                <a:lnTo>
                  <a:pt x="465462" y="306836"/>
                </a:lnTo>
                <a:lnTo>
                  <a:pt x="597505" y="455144"/>
                </a:lnTo>
                <a:lnTo>
                  <a:pt x="518984" y="455144"/>
                </a:lnTo>
                <a:lnTo>
                  <a:pt x="518984" y="620604"/>
                </a:lnTo>
                <a:lnTo>
                  <a:pt x="745706" y="620604"/>
                </a:lnTo>
                <a:cubicBezTo>
                  <a:pt x="745706" y="620604"/>
                  <a:pt x="893450" y="620604"/>
                  <a:pt x="914060" y="470143"/>
                </a:cubicBezTo>
                <a:cubicBezTo>
                  <a:pt x="923874" y="305276"/>
                  <a:pt x="771225" y="272897"/>
                  <a:pt x="771225" y="272897"/>
                </a:cubicBezTo>
                <a:close/>
              </a:path>
            </a:pathLst>
          </a:custGeom>
          <a:solidFill>
            <a:schemeClr val="bg1"/>
          </a:solidFill>
          <a:ln w="32658" cap="flat">
            <a:noFill/>
            <a:prstDash val="solid"/>
            <a:miter/>
          </a:ln>
        </p:spPr>
        <p:txBody>
          <a:bodyPr rtlCol="0" anchor="ctr">
            <a:normAutofit fontScale="25000" lnSpcReduction="20000"/>
          </a:bodyPr>
          <a:lstStyle/>
          <a:p>
            <a:endParaRPr lang="en-US" altLang="zh-CN" sz="1355">
              <a:solidFill>
                <a:srgbClr val="FFFFFF"/>
              </a:solidFill>
            </a:endParaRPr>
          </a:p>
        </p:txBody>
      </p:sp>
      <p:sp>
        <p:nvSpPr>
          <p:cNvPr id="87" name="图片 12" descr="343439383331313b343532303032383bbfcdbba7b9dcc0ed"/>
          <p:cNvSpPr/>
          <p:nvPr>
            <p:custDataLst>
              <p:tags r:id="rId22"/>
            </p:custDataLst>
          </p:nvPr>
        </p:nvSpPr>
        <p:spPr>
          <a:xfrm>
            <a:off x="5113633" y="2236837"/>
            <a:ext cx="212262" cy="205091"/>
          </a:xfrm>
          <a:custGeom>
            <a:avLst/>
            <a:gdLst>
              <a:gd name="connsiteX0" fmla="*/ 691517 w 914399"/>
              <a:gd name="connsiteY0" fmla="*/ 690236 h 882013"/>
              <a:gd name="connsiteX1" fmla="*/ 497647 w 914399"/>
              <a:gd name="connsiteY1" fmla="*/ 544490 h 882013"/>
              <a:gd name="connsiteX2" fmla="*/ 486165 w 914399"/>
              <a:gd name="connsiteY2" fmla="*/ 513880 h 882013"/>
              <a:gd name="connsiteX3" fmla="*/ 486165 w 914399"/>
              <a:gd name="connsiteY3" fmla="*/ 513422 h 882013"/>
              <a:gd name="connsiteX4" fmla="*/ 487541 w 914399"/>
              <a:gd name="connsiteY4" fmla="*/ 510683 h 882013"/>
              <a:gd name="connsiteX5" fmla="*/ 560127 w 914399"/>
              <a:gd name="connsiteY5" fmla="*/ 315594 h 882013"/>
              <a:gd name="connsiteX6" fmla="*/ 484324 w 914399"/>
              <a:gd name="connsiteY6" fmla="*/ 107255 h 882013"/>
              <a:gd name="connsiteX7" fmla="*/ 480189 w 914399"/>
              <a:gd name="connsiteY7" fmla="*/ 81213 h 882013"/>
              <a:gd name="connsiteX8" fmla="*/ 606068 w 914399"/>
              <a:gd name="connsiteY8" fmla="*/ 345 h 882013"/>
              <a:gd name="connsiteX9" fmla="*/ 771454 w 914399"/>
              <a:gd name="connsiteY9" fmla="*/ 141978 h 882013"/>
              <a:gd name="connsiteX10" fmla="*/ 716326 w 914399"/>
              <a:gd name="connsiteY10" fmla="*/ 352144 h 882013"/>
              <a:gd name="connsiteX11" fmla="*/ 697949 w 914399"/>
              <a:gd name="connsiteY11" fmla="*/ 374989 h 882013"/>
              <a:gd name="connsiteX12" fmla="*/ 696109 w 914399"/>
              <a:gd name="connsiteY12" fmla="*/ 410169 h 882013"/>
              <a:gd name="connsiteX13" fmla="*/ 703003 w 914399"/>
              <a:gd name="connsiteY13" fmla="*/ 421590 h 882013"/>
              <a:gd name="connsiteX14" fmla="*/ 758131 w 914399"/>
              <a:gd name="connsiteY14" fmla="*/ 448546 h 882013"/>
              <a:gd name="connsiteX15" fmla="*/ 817853 w 914399"/>
              <a:gd name="connsiteY15" fmla="*/ 475960 h 882013"/>
              <a:gd name="connsiteX16" fmla="*/ 909734 w 914399"/>
              <a:gd name="connsiteY16" fmla="*/ 558199 h 882013"/>
              <a:gd name="connsiteX17" fmla="*/ 900546 w 914399"/>
              <a:gd name="connsiteY17" fmla="*/ 645004 h 882013"/>
              <a:gd name="connsiteX18" fmla="*/ 714028 w 914399"/>
              <a:gd name="connsiteY18" fmla="*/ 702571 h 882013"/>
              <a:gd name="connsiteX19" fmla="*/ 691517 w 914399"/>
              <a:gd name="connsiteY19" fmla="*/ 690236 h 882013"/>
              <a:gd name="connsiteX20" fmla="*/ 114 w 914399"/>
              <a:gd name="connsiteY20" fmla="*/ 781614 h 882013"/>
              <a:gd name="connsiteX21" fmla="*/ 114 w 914399"/>
              <a:gd name="connsiteY21" fmla="*/ 749630 h 882013"/>
              <a:gd name="connsiteX22" fmla="*/ 9302 w 914399"/>
              <a:gd name="connsiteY22" fmla="*/ 722219 h 882013"/>
              <a:gd name="connsiteX23" fmla="*/ 95211 w 914399"/>
              <a:gd name="connsiteY23" fmla="*/ 640892 h 882013"/>
              <a:gd name="connsiteX24" fmla="*/ 97967 w 914399"/>
              <a:gd name="connsiteY24" fmla="*/ 639065 h 882013"/>
              <a:gd name="connsiteX25" fmla="*/ 183875 w 914399"/>
              <a:gd name="connsiteY25" fmla="*/ 598861 h 882013"/>
              <a:gd name="connsiteX26" fmla="*/ 211440 w 914399"/>
              <a:gd name="connsiteY26" fmla="*/ 587437 h 882013"/>
              <a:gd name="connsiteX27" fmla="*/ 219250 w 914399"/>
              <a:gd name="connsiteY27" fmla="*/ 581498 h 882013"/>
              <a:gd name="connsiteX28" fmla="*/ 233951 w 914399"/>
              <a:gd name="connsiteY28" fmla="*/ 507483 h 882013"/>
              <a:gd name="connsiteX29" fmla="*/ 216034 w 914399"/>
              <a:gd name="connsiteY29" fmla="*/ 485096 h 882013"/>
              <a:gd name="connsiteX30" fmla="*/ 215115 w 914399"/>
              <a:gd name="connsiteY30" fmla="*/ 484184 h 882013"/>
              <a:gd name="connsiteX31" fmla="*/ 146664 w 914399"/>
              <a:gd name="connsiteY31" fmla="*/ 269905 h 882013"/>
              <a:gd name="connsiteX32" fmla="*/ 316643 w 914399"/>
              <a:gd name="connsiteY32" fmla="*/ 114565 h 882013"/>
              <a:gd name="connsiteX33" fmla="*/ 491218 w 914399"/>
              <a:gd name="connsiteY33" fmla="*/ 268992 h 882013"/>
              <a:gd name="connsiteX34" fmla="*/ 491675 w 914399"/>
              <a:gd name="connsiteY34" fmla="*/ 271276 h 882013"/>
              <a:gd name="connsiteX35" fmla="*/ 468707 w 914399"/>
              <a:gd name="connsiteY35" fmla="*/ 407427 h 882013"/>
              <a:gd name="connsiteX36" fmla="*/ 423685 w 914399"/>
              <a:gd name="connsiteY36" fmla="*/ 483726 h 882013"/>
              <a:gd name="connsiteX37" fmla="*/ 421848 w 914399"/>
              <a:gd name="connsiteY37" fmla="*/ 486469 h 882013"/>
              <a:gd name="connsiteX38" fmla="*/ 405308 w 914399"/>
              <a:gd name="connsiteY38" fmla="*/ 505656 h 882013"/>
              <a:gd name="connsiteX39" fmla="*/ 403471 w 914399"/>
              <a:gd name="connsiteY39" fmla="*/ 510225 h 882013"/>
              <a:gd name="connsiteX40" fmla="*/ 413578 w 914399"/>
              <a:gd name="connsiteY40" fmla="*/ 585610 h 882013"/>
              <a:gd name="connsiteX41" fmla="*/ 449412 w 914399"/>
              <a:gd name="connsiteY41" fmla="*/ 598861 h 882013"/>
              <a:gd name="connsiteX42" fmla="*/ 451707 w 914399"/>
              <a:gd name="connsiteY42" fmla="*/ 599773 h 882013"/>
              <a:gd name="connsiteX43" fmla="*/ 601472 w 914399"/>
              <a:gd name="connsiteY43" fmla="*/ 685669 h 882013"/>
              <a:gd name="connsiteX44" fmla="*/ 602852 w 914399"/>
              <a:gd name="connsiteY44" fmla="*/ 686581 h 882013"/>
              <a:gd name="connsiteX45" fmla="*/ 636849 w 914399"/>
              <a:gd name="connsiteY45" fmla="*/ 736382 h 882013"/>
              <a:gd name="connsiteX46" fmla="*/ 638686 w 914399"/>
              <a:gd name="connsiteY46" fmla="*/ 751915 h 882013"/>
              <a:gd name="connsiteX47" fmla="*/ 638686 w 914399"/>
              <a:gd name="connsiteY47" fmla="*/ 787553 h 882013"/>
              <a:gd name="connsiteX48" fmla="*/ 637767 w 914399"/>
              <a:gd name="connsiteY48" fmla="*/ 793949 h 882013"/>
              <a:gd name="connsiteX49" fmla="*/ 500864 w 914399"/>
              <a:gd name="connsiteY49" fmla="*/ 868422 h 882013"/>
              <a:gd name="connsiteX50" fmla="*/ 151717 w 914399"/>
              <a:gd name="connsiteY50" fmla="*/ 868422 h 882013"/>
              <a:gd name="connsiteX51" fmla="*/ 18490 w 914399"/>
              <a:gd name="connsiteY51" fmla="*/ 813594 h 882013"/>
              <a:gd name="connsiteX52" fmla="*/ 114 w 914399"/>
              <a:gd name="connsiteY52" fmla="*/ 781614 h 88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914399" h="882013">
                <a:moveTo>
                  <a:pt x="691517" y="690236"/>
                </a:moveTo>
                <a:cubicBezTo>
                  <a:pt x="652009" y="615766"/>
                  <a:pt x="579422" y="576932"/>
                  <a:pt x="497647" y="544490"/>
                </a:cubicBezTo>
                <a:cubicBezTo>
                  <a:pt x="485243" y="539466"/>
                  <a:pt x="480189" y="525303"/>
                  <a:pt x="486165" y="513880"/>
                </a:cubicBezTo>
                <a:lnTo>
                  <a:pt x="486165" y="513422"/>
                </a:lnTo>
                <a:lnTo>
                  <a:pt x="487541" y="510683"/>
                </a:lnTo>
                <a:cubicBezTo>
                  <a:pt x="523836" y="460424"/>
                  <a:pt x="555532" y="396918"/>
                  <a:pt x="560127" y="315594"/>
                </a:cubicBezTo>
                <a:cubicBezTo>
                  <a:pt x="568855" y="222390"/>
                  <a:pt x="533481" y="156599"/>
                  <a:pt x="484324" y="107255"/>
                </a:cubicBezTo>
                <a:cubicBezTo>
                  <a:pt x="477434" y="100402"/>
                  <a:pt x="475597" y="89894"/>
                  <a:pt x="480189" y="81213"/>
                </a:cubicBezTo>
                <a:cubicBezTo>
                  <a:pt x="503619" y="38266"/>
                  <a:pt x="539914" y="4457"/>
                  <a:pt x="606068" y="345"/>
                </a:cubicBezTo>
                <a:cubicBezTo>
                  <a:pt x="707137" y="-4224"/>
                  <a:pt x="762266" y="59740"/>
                  <a:pt x="771454" y="141978"/>
                </a:cubicBezTo>
                <a:cubicBezTo>
                  <a:pt x="785235" y="233355"/>
                  <a:pt x="753078" y="306456"/>
                  <a:pt x="716326" y="352144"/>
                </a:cubicBezTo>
                <a:cubicBezTo>
                  <a:pt x="711730" y="361283"/>
                  <a:pt x="702542" y="365849"/>
                  <a:pt x="697949" y="374989"/>
                </a:cubicBezTo>
                <a:cubicBezTo>
                  <a:pt x="694272" y="382297"/>
                  <a:pt x="693354" y="399203"/>
                  <a:pt x="696109" y="410169"/>
                </a:cubicBezTo>
                <a:cubicBezTo>
                  <a:pt x="697031" y="414738"/>
                  <a:pt x="699325" y="418393"/>
                  <a:pt x="703003" y="421590"/>
                </a:cubicBezTo>
                <a:cubicBezTo>
                  <a:pt x="715865" y="432556"/>
                  <a:pt x="742050" y="440322"/>
                  <a:pt x="758131" y="448546"/>
                </a:cubicBezTo>
                <a:cubicBezTo>
                  <a:pt x="781100" y="457685"/>
                  <a:pt x="799476" y="466821"/>
                  <a:pt x="817853" y="475960"/>
                </a:cubicBezTo>
                <a:cubicBezTo>
                  <a:pt x="854605" y="494235"/>
                  <a:pt x="895950" y="521646"/>
                  <a:pt x="909734" y="558199"/>
                </a:cubicBezTo>
                <a:cubicBezTo>
                  <a:pt x="918922" y="581043"/>
                  <a:pt x="914327" y="626729"/>
                  <a:pt x="900546" y="645004"/>
                </a:cubicBezTo>
                <a:cubicBezTo>
                  <a:pt x="870684" y="687496"/>
                  <a:pt x="784774" y="694348"/>
                  <a:pt x="714028" y="702571"/>
                </a:cubicBezTo>
                <a:cubicBezTo>
                  <a:pt x="704840" y="703029"/>
                  <a:pt x="696109" y="698459"/>
                  <a:pt x="691517" y="690236"/>
                </a:cubicBezTo>
                <a:moveTo>
                  <a:pt x="114" y="781614"/>
                </a:moveTo>
                <a:lnTo>
                  <a:pt x="114" y="749630"/>
                </a:lnTo>
                <a:cubicBezTo>
                  <a:pt x="114" y="740494"/>
                  <a:pt x="4708" y="731355"/>
                  <a:pt x="9302" y="722219"/>
                </a:cubicBezTo>
                <a:cubicBezTo>
                  <a:pt x="27219" y="686124"/>
                  <a:pt x="63512" y="663282"/>
                  <a:pt x="95211" y="640892"/>
                </a:cubicBezTo>
                <a:cubicBezTo>
                  <a:pt x="96129" y="640438"/>
                  <a:pt x="97048" y="639523"/>
                  <a:pt x="97967" y="639065"/>
                </a:cubicBezTo>
                <a:cubicBezTo>
                  <a:pt x="125072" y="625817"/>
                  <a:pt x="152177" y="612109"/>
                  <a:pt x="183875" y="598861"/>
                </a:cubicBezTo>
                <a:cubicBezTo>
                  <a:pt x="191685" y="595207"/>
                  <a:pt x="202711" y="591095"/>
                  <a:pt x="211440" y="587437"/>
                </a:cubicBezTo>
                <a:cubicBezTo>
                  <a:pt x="214655" y="586067"/>
                  <a:pt x="217412" y="584240"/>
                  <a:pt x="219250" y="581498"/>
                </a:cubicBezTo>
                <a:cubicBezTo>
                  <a:pt x="232572" y="565508"/>
                  <a:pt x="246814" y="532612"/>
                  <a:pt x="233951" y="507483"/>
                </a:cubicBezTo>
                <a:cubicBezTo>
                  <a:pt x="229357" y="498347"/>
                  <a:pt x="224762" y="493777"/>
                  <a:pt x="216034" y="485096"/>
                </a:cubicBezTo>
                <a:lnTo>
                  <a:pt x="215115" y="484184"/>
                </a:lnTo>
                <a:cubicBezTo>
                  <a:pt x="173769" y="438495"/>
                  <a:pt x="137476" y="360826"/>
                  <a:pt x="146664" y="269905"/>
                </a:cubicBezTo>
                <a:cubicBezTo>
                  <a:pt x="155852" y="178529"/>
                  <a:pt x="215574" y="114565"/>
                  <a:pt x="316643" y="114565"/>
                </a:cubicBezTo>
                <a:cubicBezTo>
                  <a:pt x="417252" y="114565"/>
                  <a:pt x="476976" y="178072"/>
                  <a:pt x="491218" y="268992"/>
                </a:cubicBezTo>
                <a:cubicBezTo>
                  <a:pt x="491218" y="269905"/>
                  <a:pt x="491218" y="270362"/>
                  <a:pt x="491675" y="271276"/>
                </a:cubicBezTo>
                <a:cubicBezTo>
                  <a:pt x="495810" y="325645"/>
                  <a:pt x="482487" y="375446"/>
                  <a:pt x="468707" y="407427"/>
                </a:cubicBezTo>
                <a:cubicBezTo>
                  <a:pt x="455384" y="438953"/>
                  <a:pt x="441600" y="461339"/>
                  <a:pt x="423685" y="483726"/>
                </a:cubicBezTo>
                <a:cubicBezTo>
                  <a:pt x="422766" y="484638"/>
                  <a:pt x="422305" y="485554"/>
                  <a:pt x="421848" y="486469"/>
                </a:cubicBezTo>
                <a:cubicBezTo>
                  <a:pt x="417252" y="493777"/>
                  <a:pt x="409901" y="498347"/>
                  <a:pt x="405308" y="505656"/>
                </a:cubicBezTo>
                <a:cubicBezTo>
                  <a:pt x="404390" y="507028"/>
                  <a:pt x="403929" y="508398"/>
                  <a:pt x="403471" y="510225"/>
                </a:cubicBezTo>
                <a:cubicBezTo>
                  <a:pt x="395659" y="537182"/>
                  <a:pt x="404390" y="572362"/>
                  <a:pt x="413578" y="585610"/>
                </a:cubicBezTo>
                <a:cubicBezTo>
                  <a:pt x="418170" y="594291"/>
                  <a:pt x="435628" y="594749"/>
                  <a:pt x="449412" y="598861"/>
                </a:cubicBezTo>
                <a:cubicBezTo>
                  <a:pt x="450330" y="599318"/>
                  <a:pt x="450788" y="599318"/>
                  <a:pt x="451707" y="599773"/>
                </a:cubicBezTo>
                <a:cubicBezTo>
                  <a:pt x="506378" y="622617"/>
                  <a:pt x="560588" y="649574"/>
                  <a:pt x="601472" y="685669"/>
                </a:cubicBezTo>
                <a:cubicBezTo>
                  <a:pt x="601933" y="686124"/>
                  <a:pt x="602391" y="686581"/>
                  <a:pt x="602852" y="686581"/>
                </a:cubicBezTo>
                <a:cubicBezTo>
                  <a:pt x="614795" y="698459"/>
                  <a:pt x="630416" y="714453"/>
                  <a:pt x="636849" y="736382"/>
                </a:cubicBezTo>
                <a:cubicBezTo>
                  <a:pt x="638225" y="741406"/>
                  <a:pt x="638686" y="746891"/>
                  <a:pt x="638686" y="751915"/>
                </a:cubicBezTo>
                <a:lnTo>
                  <a:pt x="638686" y="787553"/>
                </a:lnTo>
                <a:cubicBezTo>
                  <a:pt x="638686" y="789838"/>
                  <a:pt x="638225" y="792122"/>
                  <a:pt x="637767" y="793949"/>
                </a:cubicBezTo>
                <a:cubicBezTo>
                  <a:pt x="622146" y="841466"/>
                  <a:pt x="559209" y="855171"/>
                  <a:pt x="500864" y="868422"/>
                </a:cubicBezTo>
                <a:cubicBezTo>
                  <a:pt x="399794" y="886697"/>
                  <a:pt x="257380" y="886697"/>
                  <a:pt x="151717" y="868422"/>
                </a:cubicBezTo>
                <a:cubicBezTo>
                  <a:pt x="101183" y="859283"/>
                  <a:pt x="46054" y="845578"/>
                  <a:pt x="18490" y="813594"/>
                </a:cubicBezTo>
                <a:cubicBezTo>
                  <a:pt x="9302" y="809028"/>
                  <a:pt x="4708" y="799889"/>
                  <a:pt x="114" y="781614"/>
                </a:cubicBezTo>
              </a:path>
            </a:pathLst>
          </a:custGeom>
          <a:solidFill>
            <a:schemeClr val="bg1"/>
          </a:solidFill>
          <a:ln w="32688" cap="flat">
            <a:noFill/>
            <a:prstDash val="solid"/>
            <a:miter/>
          </a:ln>
        </p:spPr>
        <p:txBody>
          <a:bodyPr rtlCol="0" anchor="ctr">
            <a:normAutofit fontScale="55000" lnSpcReduction="20000"/>
          </a:bodyPr>
          <a:lstStyle/>
          <a:p>
            <a:endParaRPr lang="zh-CN" altLang="en-US" sz="1355">
              <a:solidFill>
                <a:srgbClr val="FFFFFF"/>
              </a:solidFill>
            </a:endParaRPr>
          </a:p>
        </p:txBody>
      </p:sp>
      <p:sp>
        <p:nvSpPr>
          <p:cNvPr id="88" name="任意多边形: 形状 58"/>
          <p:cNvSpPr/>
          <p:nvPr>
            <p:custDataLst>
              <p:tags r:id="rId23"/>
            </p:custDataLst>
          </p:nvPr>
        </p:nvSpPr>
        <p:spPr>
          <a:xfrm>
            <a:off x="3560869" y="2224407"/>
            <a:ext cx="196486" cy="229017"/>
          </a:xfrm>
          <a:custGeom>
            <a:avLst/>
            <a:gdLst>
              <a:gd name="connsiteX0" fmla="*/ 451004 w 783551"/>
              <a:gd name="connsiteY0" fmla="*/ 343028 h 800100"/>
              <a:gd name="connsiteX1" fmla="*/ 451004 w 783551"/>
              <a:gd name="connsiteY1" fmla="*/ 228728 h 800100"/>
              <a:gd name="connsiteX2" fmla="*/ 394644 w 783551"/>
              <a:gd name="connsiteY2" fmla="*/ 171578 h 800100"/>
              <a:gd name="connsiteX3" fmla="*/ 338284 w 783551"/>
              <a:gd name="connsiteY3" fmla="*/ 228728 h 800100"/>
              <a:gd name="connsiteX4" fmla="*/ 338284 w 783551"/>
              <a:gd name="connsiteY4" fmla="*/ 400178 h 800100"/>
              <a:gd name="connsiteX5" fmla="*/ 394644 w 783551"/>
              <a:gd name="connsiteY5" fmla="*/ 457328 h 800100"/>
              <a:gd name="connsiteX6" fmla="*/ 563726 w 783551"/>
              <a:gd name="connsiteY6" fmla="*/ 457328 h 800100"/>
              <a:gd name="connsiteX7" fmla="*/ 620089 w 783551"/>
              <a:gd name="connsiteY7" fmla="*/ 400178 h 800100"/>
              <a:gd name="connsiteX8" fmla="*/ 563726 w 783551"/>
              <a:gd name="connsiteY8" fmla="*/ 343028 h 800100"/>
              <a:gd name="connsiteX9" fmla="*/ 451004 w 783551"/>
              <a:gd name="connsiteY9" fmla="*/ 343028 h 800100"/>
              <a:gd name="connsiteX10" fmla="*/ 394644 w 783551"/>
              <a:gd name="connsiteY10" fmla="*/ 800229 h 800100"/>
              <a:gd name="connsiteX11" fmla="*/ 116 w 783551"/>
              <a:gd name="connsiteY11" fmla="*/ 400178 h 800100"/>
              <a:gd name="connsiteX12" fmla="*/ 394644 w 783551"/>
              <a:gd name="connsiteY12" fmla="*/ 128 h 800100"/>
              <a:gd name="connsiteX13" fmla="*/ 569363 w 783551"/>
              <a:gd name="connsiteY13" fmla="*/ 40133 h 800100"/>
              <a:gd name="connsiteX14" fmla="*/ 744082 w 783551"/>
              <a:gd name="connsiteY14" fmla="*/ 217298 h 800100"/>
              <a:gd name="connsiteX15" fmla="*/ 783535 w 783551"/>
              <a:gd name="connsiteY15" fmla="*/ 394463 h 800100"/>
              <a:gd name="connsiteX16" fmla="*/ 394644 w 783551"/>
              <a:gd name="connsiteY16" fmla="*/ 800229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 h="479">
                <a:moveTo>
                  <a:pt x="207" y="150"/>
                </a:moveTo>
                <a:cubicBezTo>
                  <a:pt x="189" y="150"/>
                  <a:pt x="177" y="162"/>
                  <a:pt x="177" y="180"/>
                </a:cubicBezTo>
                <a:lnTo>
                  <a:pt x="177" y="270"/>
                </a:lnTo>
                <a:cubicBezTo>
                  <a:pt x="177" y="288"/>
                  <a:pt x="189" y="299"/>
                  <a:pt x="207" y="299"/>
                </a:cubicBezTo>
                <a:lnTo>
                  <a:pt x="296" y="299"/>
                </a:lnTo>
                <a:cubicBezTo>
                  <a:pt x="313" y="299"/>
                  <a:pt x="325" y="288"/>
                  <a:pt x="325" y="270"/>
                </a:cubicBezTo>
                <a:cubicBezTo>
                  <a:pt x="325" y="252"/>
                  <a:pt x="313" y="240"/>
                  <a:pt x="296" y="240"/>
                </a:cubicBezTo>
                <a:lnTo>
                  <a:pt x="237" y="240"/>
                </a:lnTo>
                <a:lnTo>
                  <a:pt x="237" y="180"/>
                </a:lnTo>
                <a:cubicBezTo>
                  <a:pt x="237" y="162"/>
                  <a:pt x="225" y="150"/>
                  <a:pt x="207" y="150"/>
                </a:cubicBezTo>
                <a:close/>
                <a:moveTo>
                  <a:pt x="177" y="0"/>
                </a:moveTo>
                <a:lnTo>
                  <a:pt x="237" y="0"/>
                </a:lnTo>
                <a:cubicBezTo>
                  <a:pt x="254" y="0"/>
                  <a:pt x="266" y="12"/>
                  <a:pt x="266" y="30"/>
                </a:cubicBezTo>
                <a:lnTo>
                  <a:pt x="266" y="68"/>
                </a:lnTo>
                <a:lnTo>
                  <a:pt x="266" y="68"/>
                </a:lnTo>
                <a:cubicBezTo>
                  <a:pt x="278" y="71"/>
                  <a:pt x="289" y="75"/>
                  <a:pt x="299" y="81"/>
                </a:cubicBezTo>
                <a:cubicBezTo>
                  <a:pt x="308" y="86"/>
                  <a:pt x="318" y="92"/>
                  <a:pt x="327" y="99"/>
                </a:cubicBezTo>
                <a:lnTo>
                  <a:pt x="331" y="102"/>
                </a:lnTo>
                <a:lnTo>
                  <a:pt x="343" y="90"/>
                </a:lnTo>
                <a:cubicBezTo>
                  <a:pt x="355" y="78"/>
                  <a:pt x="372" y="78"/>
                  <a:pt x="384" y="90"/>
                </a:cubicBezTo>
                <a:cubicBezTo>
                  <a:pt x="396" y="102"/>
                  <a:pt x="396" y="120"/>
                  <a:pt x="384" y="132"/>
                </a:cubicBezTo>
                <a:lnTo>
                  <a:pt x="372" y="144"/>
                </a:lnTo>
                <a:lnTo>
                  <a:pt x="374" y="146"/>
                </a:lnTo>
                <a:cubicBezTo>
                  <a:pt x="380" y="155"/>
                  <a:pt x="386" y="164"/>
                  <a:pt x="390" y="174"/>
                </a:cubicBezTo>
                <a:cubicBezTo>
                  <a:pt x="405" y="204"/>
                  <a:pt x="411" y="234"/>
                  <a:pt x="411" y="267"/>
                </a:cubicBezTo>
                <a:cubicBezTo>
                  <a:pt x="414" y="386"/>
                  <a:pt x="322" y="479"/>
                  <a:pt x="207" y="479"/>
                </a:cubicBezTo>
                <a:cubicBezTo>
                  <a:pt x="92" y="479"/>
                  <a:pt x="0" y="386"/>
                  <a:pt x="0" y="270"/>
                </a:cubicBezTo>
                <a:cubicBezTo>
                  <a:pt x="0" y="222"/>
                  <a:pt x="15" y="179"/>
                  <a:pt x="41" y="144"/>
                </a:cubicBezTo>
                <a:lnTo>
                  <a:pt x="41" y="143"/>
                </a:lnTo>
                <a:lnTo>
                  <a:pt x="30" y="132"/>
                </a:lnTo>
                <a:cubicBezTo>
                  <a:pt x="18" y="120"/>
                  <a:pt x="18" y="102"/>
                  <a:pt x="30" y="90"/>
                </a:cubicBezTo>
                <a:cubicBezTo>
                  <a:pt x="42" y="78"/>
                  <a:pt x="59" y="78"/>
                  <a:pt x="71" y="90"/>
                </a:cubicBezTo>
                <a:lnTo>
                  <a:pt x="83" y="102"/>
                </a:lnTo>
                <a:lnTo>
                  <a:pt x="83" y="101"/>
                </a:lnTo>
                <a:cubicBezTo>
                  <a:pt x="101" y="87"/>
                  <a:pt x="122" y="76"/>
                  <a:pt x="145" y="69"/>
                </a:cubicBezTo>
                <a:lnTo>
                  <a:pt x="148" y="69"/>
                </a:lnTo>
                <a:lnTo>
                  <a:pt x="148" y="30"/>
                </a:lnTo>
                <a:cubicBezTo>
                  <a:pt x="148" y="12"/>
                  <a:pt x="160" y="0"/>
                  <a:pt x="177" y="0"/>
                </a:cubicBezTo>
                <a:close/>
              </a:path>
            </a:pathLst>
          </a:custGeom>
          <a:solidFill>
            <a:schemeClr val="bg1"/>
          </a:solidFill>
          <a:ln w="32658" cap="flat">
            <a:noFill/>
            <a:prstDash val="solid"/>
            <a:miter/>
          </a:ln>
        </p:spPr>
        <p:txBody>
          <a:bodyPr wrap="square" rtlCol="0" anchor="ctr">
            <a:normAutofit fontScale="62500"/>
          </a:bodyPr>
          <a:lstStyle/>
          <a:p>
            <a:endParaRPr lang="zh-CN" altLang="en-US" sz="1355">
              <a:solidFill>
                <a:srgbClr val="FFFFFF"/>
              </a:solidFill>
            </a:endParaRPr>
          </a:p>
        </p:txBody>
      </p:sp>
      <p:pic>
        <p:nvPicPr>
          <p:cNvPr id="102" name="图片 101" descr="343435383036303b343532343134393bcdb7c4d4b7e7b1a9"/>
          <p:cNvPicPr>
            <a:picLocks noChangeAspect="1"/>
          </p:cNvPicPr>
          <p:nvPr>
            <p:custDataLst>
              <p:tags r:id="rId24"/>
            </p:custDataLst>
          </p:nvPr>
        </p:nvPicPr>
        <p:blipFill>
          <a:blip r:embed="rId25">
            <a:extLst>
              <a:ext uri="{96DAC541-7B7A-43D3-8B79-37D633B846F1}">
                <asvg:svgBlip xmlns:asvg="http://schemas.microsoft.com/office/drawing/2016/SVG/main" r:embed="rId26"/>
              </a:ext>
            </a:extLst>
          </a:blip>
          <a:stretch>
            <a:fillRect/>
          </a:stretch>
        </p:blipFill>
        <p:spPr>
          <a:xfrm>
            <a:off x="2379564" y="3130494"/>
            <a:ext cx="217043" cy="217043"/>
          </a:xfrm>
          <a:prstGeom prst="rect">
            <a:avLst/>
          </a:prstGeom>
        </p:spPr>
      </p:pic>
    </p:spTree>
    <p:custDataLst>
      <p:tags r:id="rId27"/>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23850" y="113157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custDataLst>
              <p:tags r:id="rId1"/>
            </p:custDataLst>
          </p:nvPr>
        </p:nvSpPr>
        <p:spPr>
          <a:xfrm>
            <a:off x="467360" y="249555"/>
            <a:ext cx="6781800" cy="506730"/>
          </a:xfrm>
          <a:prstGeom prst="rect">
            <a:avLst/>
          </a:prstGeom>
        </p:spPr>
        <p:txBody>
          <a:bodyPr wrap="square">
            <a:spAutoFit/>
          </a:bodyPr>
          <a:p>
            <a:pPr algn="l">
              <a:buClrTx/>
              <a:buSzTx/>
              <a:buFontTx/>
            </a:pPr>
            <a:r>
              <a:rPr lang="zh-CN" altLang="en-US" sz="2700" b="1" dirty="0">
                <a:solidFill>
                  <a:srgbClr val="936419"/>
                </a:solidFill>
                <a:latin typeface="微软雅黑" panose="020B0503020204020204" charset="-122"/>
                <a:ea typeface="微软雅黑" panose="020B0503020204020204" charset="-122"/>
              </a:rPr>
              <a:t>案例分析：度小满金融大数据反欺诈体系</a:t>
            </a:r>
            <a:endParaRPr lang="zh-CN" altLang="en-US" sz="2700" b="1" dirty="0">
              <a:solidFill>
                <a:srgbClr val="936419"/>
              </a:solidFill>
              <a:latin typeface="微软雅黑" panose="020B0503020204020204" charset="-122"/>
              <a:ea typeface="微软雅黑" panose="020B0503020204020204" charset="-122"/>
            </a:endParaRPr>
          </a:p>
        </p:txBody>
      </p:sp>
      <p:pic>
        <p:nvPicPr>
          <p:cNvPr id="2" name="图片 1"/>
          <p:cNvPicPr>
            <a:picLocks noChangeAspect="1"/>
          </p:cNvPicPr>
          <p:nvPr>
            <p:custDataLst>
              <p:tags r:id="rId2"/>
            </p:custDataLst>
          </p:nvPr>
        </p:nvPicPr>
        <p:blipFill>
          <a:blip r:embed="rId3"/>
          <a:stretch>
            <a:fillRect/>
          </a:stretch>
        </p:blipFill>
        <p:spPr>
          <a:xfrm>
            <a:off x="972185" y="1115695"/>
            <a:ext cx="7103745" cy="3701415"/>
          </a:xfrm>
          <a:prstGeom prst="rect">
            <a:avLst/>
          </a:prstGeom>
        </p:spPr>
      </p:pic>
    </p:spTree>
    <p:custDataLst>
      <p:tags r:id="rId4"/>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23850" y="113157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custDataLst>
              <p:tags r:id="rId1"/>
            </p:custDataLst>
          </p:nvPr>
        </p:nvSpPr>
        <p:spPr>
          <a:xfrm>
            <a:off x="467360" y="249555"/>
            <a:ext cx="6781800" cy="506730"/>
          </a:xfrm>
          <a:prstGeom prst="rect">
            <a:avLst/>
          </a:prstGeom>
        </p:spPr>
        <p:txBody>
          <a:bodyPr wrap="square">
            <a:spAutoFit/>
          </a:bodyPr>
          <a:p>
            <a:pPr algn="l">
              <a:buClrTx/>
              <a:buSzTx/>
              <a:buFontTx/>
            </a:pPr>
            <a:r>
              <a:rPr lang="zh-CN" altLang="en-US" sz="2700" b="1" dirty="0">
                <a:solidFill>
                  <a:srgbClr val="936419"/>
                </a:solidFill>
                <a:latin typeface="微软雅黑" panose="020B0503020204020204" charset="-122"/>
                <a:ea typeface="微软雅黑" panose="020B0503020204020204" charset="-122"/>
              </a:rPr>
              <a:t>案例分析：度小满金融大数据反欺诈体系</a:t>
            </a:r>
            <a:endParaRPr lang="zh-CN" altLang="en-US" sz="2700" b="1" dirty="0">
              <a:solidFill>
                <a:srgbClr val="936419"/>
              </a:solidFill>
              <a:latin typeface="微软雅黑" panose="020B0503020204020204" charset="-122"/>
              <a:ea typeface="微软雅黑" panose="020B0503020204020204" charset="-122"/>
            </a:endParaRPr>
          </a:p>
        </p:txBody>
      </p:sp>
      <p:sp>
        <p:nvSpPr>
          <p:cNvPr id="5" name="文本框 4"/>
          <p:cNvSpPr txBox="1"/>
          <p:nvPr/>
        </p:nvSpPr>
        <p:spPr>
          <a:xfrm>
            <a:off x="539750" y="1329690"/>
            <a:ext cx="7501255" cy="5031740"/>
          </a:xfrm>
          <a:prstGeom prst="rect">
            <a:avLst/>
          </a:prstGeom>
        </p:spPr>
        <p:txBody>
          <a:bodyPr>
            <a:noAutofit/>
            <a:extLst>
              <a:ext uri="{4A0BC546-FE56-4ADE-93B0-CB8AF2F6F144}">
                <wpsdc:textFrameExt xmlns:wpsdc="http://www.wps.cn/officeDocument/2022/drawingmlCustomData" type="text"/>
              </a:ext>
            </a:extLst>
          </a:bodyPr>
          <a:p>
            <a:pPr indent="457200" algn="l" fontAlgn="auto"/>
            <a:r>
              <a:rPr lang="zh-CN" altLang="en-US" sz="2000">
                <a:latin typeface="Arial" panose="020B0604020202020204" pitchFamily="34" charset="0"/>
                <a:ea typeface="微软雅黑" panose="020B0503020204020204" charset="-122"/>
              </a:rPr>
              <a:t>度小满基于大数据的反欺诈构建关键在于独有的数据挖掘技术、科学的反欺诈模型，多场景智能识别能力。</a:t>
            </a:r>
            <a:endParaRPr lang="zh-CN" altLang="en-US" sz="2000">
              <a:latin typeface="Arial" panose="020B0604020202020204" pitchFamily="34" charset="0"/>
              <a:ea typeface="微软雅黑" panose="020B0503020204020204" charset="-122"/>
            </a:endParaRPr>
          </a:p>
          <a:p>
            <a:pPr indent="457200" algn="l" fontAlgn="auto"/>
            <a:r>
              <a:rPr lang="zh-CN" altLang="en-US" sz="2000">
                <a:latin typeface="Arial" panose="020B0604020202020204" pitchFamily="34" charset="0"/>
                <a:ea typeface="微软雅黑" panose="020B0503020204020204" charset="-122"/>
              </a:rPr>
              <a:t>根据欺诈类型的不同，大数据反欺诈在信贷的整个流程中发挥着不同的作用。例如，借款人本人欺诈，在申请贷款时，对身份认证、年龄、学历等基础准入信息进行检查，再结合大数据中收集到的历史借贷信息记录、多头借贷情况、失信被执行人员名单进行风险排查，最终结合额度决策规则集（评分卡）决定是否放贷。还有像在账户被盗用情况下，为了降低客户及企业的风险，可以通过第三方数据进行交叉验证以及活体识别等技术防止账户资金被他人盗用。 </a:t>
            </a:r>
            <a:endParaRPr lang="zh-CN" altLang="en-US" sz="2000">
              <a:latin typeface="Arial" panose="020B0604020202020204" pitchFamily="34" charset="0"/>
              <a:ea typeface="微软雅黑" panose="020B0503020204020204" charset="-122"/>
            </a:endParaRPr>
          </a:p>
        </p:txBody>
      </p:sp>
    </p:spTree>
    <p:custDataLst>
      <p:tags r:id="rId2"/>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custDataLst>
              <p:tags r:id="rId1"/>
            </p:custDataLst>
          </p:nvPr>
        </p:nvSpPr>
        <p:spPr>
          <a:xfrm>
            <a:off x="323850" y="1249045"/>
            <a:ext cx="7871460" cy="3415030"/>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2.</a:t>
            </a:r>
            <a:r>
              <a:rPr lang="zh-CN" b="1" dirty="0">
                <a:solidFill>
                  <a:schemeClr val="accent6"/>
                </a:solidFill>
                <a:latin typeface="微软雅黑" panose="020B0503020204020204" charset="-122"/>
                <a:ea typeface="微软雅黑" panose="020B0503020204020204" charset="-122"/>
                <a:sym typeface="+mn-ea"/>
              </a:rPr>
              <a:t>贷款审批环节</a:t>
            </a:r>
            <a:endParaRPr lang="zh-CN" b="1" dirty="0">
              <a:solidFill>
                <a:schemeClr val="accent6"/>
              </a:solidFill>
              <a:latin typeface="微软雅黑" panose="020B0503020204020204" charset="-122"/>
              <a:ea typeface="微软雅黑" panose="020B0503020204020204" charset="-122"/>
              <a:sym typeface="+mn-ea"/>
            </a:endParaRPr>
          </a:p>
          <a:p>
            <a:pPr algn="l">
              <a:lnSpc>
                <a:spcPct val="150000"/>
              </a:lnSpc>
            </a:pPr>
            <a:r>
              <a:rPr lang="zh-CN" b="1" dirty="0">
                <a:latin typeface="微软雅黑" panose="020B0503020204020204" charset="-122"/>
                <a:ea typeface="微软雅黑" panose="020B0503020204020204" charset="-122"/>
                <a:sym typeface="+mn-ea"/>
              </a:rPr>
              <a:t>消费金融公司会组建自己的大数据团队搭建数据平台，一方面支持企业经营管理，另一方面是收集客户信息进行风险控制信用审核，部分业务可以做到纯线上，系统自动就完成贷款全部流程环节做到几秒钟就能放款。</a:t>
            </a:r>
            <a:endParaRPr lang="zh-CN" b="1" dirty="0">
              <a:latin typeface="微软雅黑" panose="020B0503020204020204" charset="-122"/>
              <a:ea typeface="微软雅黑" panose="020B0503020204020204" charset="-122"/>
              <a:sym typeface="+mn-ea"/>
            </a:endParaRPr>
          </a:p>
          <a:p>
            <a:pPr algn="l">
              <a:lnSpc>
                <a:spcPct val="150000"/>
              </a:lnSpc>
            </a:pPr>
            <a:r>
              <a:rPr lang="zh-CN" b="1" dirty="0">
                <a:latin typeface="微软雅黑" panose="020B0503020204020204" charset="-122"/>
                <a:ea typeface="微软雅黑" panose="020B0503020204020204" charset="-122"/>
                <a:sym typeface="+mn-ea"/>
              </a:rPr>
              <a:t>案例：京东</a:t>
            </a:r>
            <a:r>
              <a:rPr lang="zh-CN" b="1" dirty="0">
                <a:latin typeface="微软雅黑" panose="020B0503020204020204" charset="-122"/>
                <a:ea typeface="微软雅黑" panose="020B0503020204020204" charset="-122"/>
                <a:sym typeface="+mn-ea"/>
              </a:rPr>
              <a:t>白条的信用风险评分模型就有 150 个子模型，模型中的变量就有 90 万维以上。该模型已经历 10 个大版本 20 多次迭代。根据</a:t>
            </a:r>
            <a:r>
              <a:rPr lang="en-US" altLang="zh-CN" b="1" dirty="0">
                <a:latin typeface="微软雅黑" panose="020B0503020204020204" charset="-122"/>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小白守约分</a:t>
            </a:r>
            <a:r>
              <a:rPr lang="en-US" altLang="zh-CN" b="1" dirty="0">
                <a:latin typeface="微软雅黑" panose="020B0503020204020204" charset="-122"/>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得出信用风险结果。</a:t>
            </a:r>
            <a:endParaRPr lang="zh-CN" b="1" dirty="0">
              <a:latin typeface="微软雅黑" panose="020B0503020204020204" charset="-122"/>
              <a:ea typeface="微软雅黑" panose="020B0503020204020204" charset="-122"/>
              <a:sym typeface="+mn-ea"/>
            </a:endParaRPr>
          </a:p>
          <a:p>
            <a:pPr algn="l">
              <a:lnSpc>
                <a:spcPct val="150000"/>
              </a:lnSpc>
            </a:pPr>
            <a:endParaRPr lang="en-US" altLang="zh-CN" b="1" dirty="0">
              <a:latin typeface="微软雅黑" panose="020B0503020204020204" charset="-122"/>
              <a:ea typeface="微软雅黑" panose="020B0503020204020204" charset="-122"/>
              <a:sym typeface="+mn-ea"/>
            </a:endParaRPr>
          </a:p>
        </p:txBody>
      </p:sp>
      <p:sp>
        <p:nvSpPr>
          <p:cNvPr id="4" name="文本框 3"/>
          <p:cNvSpPr txBox="1"/>
          <p:nvPr>
            <p:custDataLst>
              <p:tags r:id="rId2"/>
            </p:custDataLst>
          </p:nvPr>
        </p:nvSpPr>
        <p:spPr>
          <a:xfrm>
            <a:off x="467360" y="249714"/>
            <a:ext cx="6096000" cy="506730"/>
          </a:xfrm>
          <a:prstGeom prst="rect">
            <a:avLst/>
          </a:prstGeom>
        </p:spPr>
        <p:txBody>
          <a:bodyPr>
            <a:spAutoFit/>
          </a:bodyPr>
          <a:p>
            <a:pPr algn="l">
              <a:buClrTx/>
              <a:buSzTx/>
              <a:buFontTx/>
            </a:pPr>
            <a:r>
              <a:rPr lang="zh-CN" altLang="en-US" sz="2700" b="1" dirty="0">
                <a:solidFill>
                  <a:srgbClr val="936419"/>
                </a:solidFill>
                <a:latin typeface="微软雅黑" panose="020B0503020204020204" charset="-122"/>
                <a:ea typeface="微软雅黑" panose="020B0503020204020204" charset="-122"/>
              </a:rPr>
              <a:t>在消费金融信贷风控流程的应用</a:t>
            </a:r>
            <a:endParaRPr lang="zh-CN" altLang="en-US" sz="2700" b="1" dirty="0">
              <a:solidFill>
                <a:srgbClr val="936419"/>
              </a:solidFill>
              <a:latin typeface="微软雅黑" panose="020B0503020204020204" charset="-122"/>
              <a:ea typeface="微软雅黑" panose="020B0503020204020204" charset="-122"/>
            </a:endParaRPr>
          </a:p>
        </p:txBody>
      </p:sp>
    </p:spTree>
    <p:custDataLst>
      <p:tags r:id="rId3"/>
    </p:custData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custDataLst>
              <p:tags r:id="rId1"/>
            </p:custDataLst>
          </p:nvPr>
        </p:nvSpPr>
        <p:spPr>
          <a:xfrm>
            <a:off x="323850" y="1249045"/>
            <a:ext cx="7871460" cy="1753235"/>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3.</a:t>
            </a:r>
            <a:r>
              <a:rPr lang="zh-CN" b="1" dirty="0">
                <a:solidFill>
                  <a:schemeClr val="accent6"/>
                </a:solidFill>
                <a:latin typeface="微软雅黑" panose="020B0503020204020204" charset="-122"/>
                <a:ea typeface="微软雅黑" panose="020B0503020204020204" charset="-122"/>
                <a:sym typeface="+mn-ea"/>
              </a:rPr>
              <a:t>确认额度环节</a:t>
            </a:r>
            <a:endParaRPr lang="zh-CN" b="1" dirty="0">
              <a:solidFill>
                <a:schemeClr val="accent6"/>
              </a:solidFill>
              <a:latin typeface="微软雅黑" panose="020B0503020204020204" charset="-122"/>
              <a:ea typeface="微软雅黑" panose="020B0503020204020204" charset="-122"/>
              <a:sym typeface="+mn-ea"/>
            </a:endParaRPr>
          </a:p>
          <a:p>
            <a:pPr algn="l">
              <a:lnSpc>
                <a:spcPct val="150000"/>
              </a:lnSpc>
            </a:pPr>
            <a:r>
              <a:rPr lang="zh-CN" altLang="en-US" b="1" dirty="0">
                <a:latin typeface="微软雅黑" panose="020B0503020204020204" charset="-122"/>
                <a:ea typeface="微软雅黑" panose="020B0503020204020204" charset="-122"/>
                <a:sym typeface="+mn-ea"/>
              </a:rPr>
              <a:t>小组讨论：蚂蚁集团、京东金融等大型金融科技公司对自有数据非常自信，原因是什么？作为其他消费金融公司，它们的贷款审批和确认额度环节的数据来源是哪些？</a:t>
            </a:r>
            <a:endParaRPr lang="zh-CN" altLang="en-US" b="1" dirty="0">
              <a:latin typeface="微软雅黑" panose="020B0503020204020204" charset="-122"/>
              <a:ea typeface="微软雅黑" panose="020B0503020204020204" charset="-122"/>
              <a:sym typeface="+mn-ea"/>
            </a:endParaRPr>
          </a:p>
        </p:txBody>
      </p:sp>
      <p:sp>
        <p:nvSpPr>
          <p:cNvPr id="4" name="文本框 3"/>
          <p:cNvSpPr txBox="1"/>
          <p:nvPr>
            <p:custDataLst>
              <p:tags r:id="rId2"/>
            </p:custDataLst>
          </p:nvPr>
        </p:nvSpPr>
        <p:spPr>
          <a:xfrm>
            <a:off x="467360" y="249714"/>
            <a:ext cx="6096000" cy="506730"/>
          </a:xfrm>
          <a:prstGeom prst="rect">
            <a:avLst/>
          </a:prstGeom>
        </p:spPr>
        <p:txBody>
          <a:bodyPr>
            <a:spAutoFit/>
          </a:bodyPr>
          <a:p>
            <a:pPr algn="l">
              <a:buClrTx/>
              <a:buSzTx/>
              <a:buFontTx/>
            </a:pPr>
            <a:r>
              <a:rPr lang="zh-CN" altLang="en-US" sz="2700" b="1" dirty="0">
                <a:solidFill>
                  <a:srgbClr val="936419"/>
                </a:solidFill>
                <a:latin typeface="微软雅黑" panose="020B0503020204020204" charset="-122"/>
                <a:ea typeface="微软雅黑" panose="020B0503020204020204" charset="-122"/>
              </a:rPr>
              <a:t>在消费金融信贷风控流程的应用</a:t>
            </a:r>
            <a:endParaRPr lang="zh-CN" altLang="en-US" sz="2700" b="1" dirty="0">
              <a:solidFill>
                <a:srgbClr val="936419"/>
              </a:solidFill>
              <a:latin typeface="微软雅黑" panose="020B0503020204020204" charset="-122"/>
              <a:ea typeface="微软雅黑" panose="020B0503020204020204" charset="-122"/>
            </a:endParaRPr>
          </a:p>
        </p:txBody>
      </p:sp>
      <p:sp>
        <p:nvSpPr>
          <p:cNvPr id="2" name="文本框 1"/>
          <p:cNvSpPr txBox="1"/>
          <p:nvPr/>
        </p:nvSpPr>
        <p:spPr>
          <a:xfrm>
            <a:off x="827405" y="3220085"/>
            <a:ext cx="6758305" cy="101473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付费调用央行征信及市场化征信机构，鹏元征信的学历信息芝麻信用反欺诈信息和腾讯征信社交数据，同盾和百融数据，调用运营商、航旅、教育等数据。</a:t>
            </a:r>
            <a:endParaRPr lang="zh-CN" altLang="en-US" sz="2000">
              <a:latin typeface="Arial" panose="020B0604020202020204" pitchFamily="34" charset="0"/>
              <a:ea typeface="微软雅黑" panose="020B0503020204020204"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custDataLst>
              <p:tags r:id="rId1"/>
            </p:custDataLst>
          </p:nvPr>
        </p:nvSpPr>
        <p:spPr>
          <a:xfrm>
            <a:off x="323850" y="1249045"/>
            <a:ext cx="7871460" cy="506730"/>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4.</a:t>
            </a:r>
            <a:r>
              <a:rPr lang="zh-CN" b="1" dirty="0">
                <a:solidFill>
                  <a:schemeClr val="accent6"/>
                </a:solidFill>
                <a:latin typeface="微软雅黑" panose="020B0503020204020204" charset="-122"/>
                <a:ea typeface="微软雅黑" panose="020B0503020204020204" charset="-122"/>
                <a:sym typeface="+mn-ea"/>
              </a:rPr>
              <a:t>放款环节</a:t>
            </a:r>
            <a:endParaRPr lang="zh-CN" b="1" dirty="0">
              <a:latin typeface="微软雅黑" panose="020B0503020204020204" charset="-122"/>
              <a:ea typeface="微软雅黑" panose="020B0503020204020204" charset="-122"/>
              <a:sym typeface="+mn-ea"/>
            </a:endParaRPr>
          </a:p>
        </p:txBody>
      </p:sp>
      <p:sp>
        <p:nvSpPr>
          <p:cNvPr id="4" name="文本框 3"/>
          <p:cNvSpPr txBox="1"/>
          <p:nvPr>
            <p:custDataLst>
              <p:tags r:id="rId2"/>
            </p:custDataLst>
          </p:nvPr>
        </p:nvSpPr>
        <p:spPr>
          <a:xfrm>
            <a:off x="467360" y="249714"/>
            <a:ext cx="6096000" cy="506730"/>
          </a:xfrm>
          <a:prstGeom prst="rect">
            <a:avLst/>
          </a:prstGeom>
        </p:spPr>
        <p:txBody>
          <a:bodyPr>
            <a:spAutoFit/>
          </a:bodyPr>
          <a:p>
            <a:pPr algn="l">
              <a:buClrTx/>
              <a:buSzTx/>
              <a:buFontTx/>
            </a:pPr>
            <a:r>
              <a:rPr lang="zh-CN" altLang="en-US" sz="2700" b="1" dirty="0">
                <a:solidFill>
                  <a:srgbClr val="936419"/>
                </a:solidFill>
                <a:latin typeface="微软雅黑" panose="020B0503020204020204" charset="-122"/>
                <a:ea typeface="微软雅黑" panose="020B0503020204020204" charset="-122"/>
              </a:rPr>
              <a:t>在消费金融信贷风控流程的应用</a:t>
            </a:r>
            <a:endParaRPr lang="zh-CN" altLang="en-US" sz="2700" b="1" dirty="0">
              <a:solidFill>
                <a:srgbClr val="936419"/>
              </a:solidFill>
              <a:latin typeface="微软雅黑" panose="020B0503020204020204" charset="-122"/>
              <a:ea typeface="微软雅黑" panose="020B0503020204020204" charset="-122"/>
            </a:endParaRPr>
          </a:p>
        </p:txBody>
      </p:sp>
      <p:sp>
        <p:nvSpPr>
          <p:cNvPr id="2" name="文本框 1"/>
          <p:cNvSpPr txBox="1"/>
          <p:nvPr/>
        </p:nvSpPr>
        <p:spPr>
          <a:xfrm>
            <a:off x="815340" y="1843405"/>
            <a:ext cx="7144385" cy="333692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第三方支付是放款环节客户体验很重要的一个环节。合法的、权威的、第三方认证授权机构（CA机构）签发的证书，就是一种包含公钥以及私钥拥有者信息的电子文档。在放款支付环节除了最重要的交易安全保证外，另外一点就是通过支付衍生的金融消费和用户画像，从而开展具有针对性的信贷服务；通过支付平台向贷款用户进行精准营销、给予其量身定做的金融产品，同时在支付过程中沉淀的用户交易信息、经营状况、资金流向等数据提供征信服务</a:t>
            </a:r>
            <a:r>
              <a:rPr lang="zh-CN" altLang="en-US" sz="1350">
                <a:latin typeface="Arial" panose="020B0604020202020204" pitchFamily="34" charset="0"/>
                <a:ea typeface="微软雅黑" panose="020B0503020204020204" charset="-122"/>
              </a:rPr>
              <a:t>。</a:t>
            </a:r>
            <a:endParaRPr lang="zh-CN" altLang="en-US" sz="1350">
              <a:latin typeface="Arial" panose="020B0604020202020204" pitchFamily="34" charset="0"/>
              <a:ea typeface="微软雅黑" panose="020B0503020204020204" charset="-122"/>
            </a:endParaRPr>
          </a:p>
        </p:txBody>
      </p:sp>
    </p:spTree>
    <p:custDataLst>
      <p:tags r:id="rId3"/>
    </p:custData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2034540" y="177482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custDataLst>
              <p:tags r:id="rId1"/>
            </p:custDataLst>
          </p:nvPr>
        </p:nvSpPr>
        <p:spPr>
          <a:xfrm>
            <a:off x="323850" y="1249045"/>
            <a:ext cx="7871460" cy="506730"/>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5.</a:t>
            </a:r>
            <a:r>
              <a:rPr lang="zh-CN" b="1" dirty="0">
                <a:solidFill>
                  <a:schemeClr val="accent6"/>
                </a:solidFill>
                <a:latin typeface="微软雅黑" panose="020B0503020204020204" charset="-122"/>
                <a:ea typeface="微软雅黑" panose="020B0503020204020204" charset="-122"/>
                <a:sym typeface="+mn-ea"/>
              </a:rPr>
              <a:t>客户管理环节</a:t>
            </a:r>
            <a:endParaRPr lang="zh-CN" b="1" dirty="0">
              <a:latin typeface="微软雅黑" panose="020B0503020204020204" charset="-122"/>
              <a:ea typeface="微软雅黑" panose="020B0503020204020204" charset="-122"/>
              <a:sym typeface="+mn-ea"/>
            </a:endParaRPr>
          </a:p>
        </p:txBody>
      </p:sp>
      <p:sp>
        <p:nvSpPr>
          <p:cNvPr id="4" name="文本框 3"/>
          <p:cNvSpPr txBox="1"/>
          <p:nvPr>
            <p:custDataLst>
              <p:tags r:id="rId2"/>
            </p:custDataLst>
          </p:nvPr>
        </p:nvSpPr>
        <p:spPr>
          <a:xfrm>
            <a:off x="467360" y="249714"/>
            <a:ext cx="6096000" cy="506730"/>
          </a:xfrm>
          <a:prstGeom prst="rect">
            <a:avLst/>
          </a:prstGeom>
        </p:spPr>
        <p:txBody>
          <a:bodyPr>
            <a:spAutoFit/>
          </a:bodyPr>
          <a:p>
            <a:pPr algn="l">
              <a:buClrTx/>
              <a:buSzTx/>
              <a:buFontTx/>
            </a:pPr>
            <a:r>
              <a:rPr lang="zh-CN" altLang="en-US" sz="2700" b="1" dirty="0">
                <a:solidFill>
                  <a:srgbClr val="936419"/>
                </a:solidFill>
                <a:latin typeface="微软雅黑" panose="020B0503020204020204" charset="-122"/>
                <a:ea typeface="微软雅黑" panose="020B0503020204020204" charset="-122"/>
              </a:rPr>
              <a:t>在消费金融信贷风控流程的应用</a:t>
            </a:r>
            <a:endParaRPr lang="zh-CN" altLang="en-US" sz="2700" b="1" dirty="0">
              <a:solidFill>
                <a:srgbClr val="936419"/>
              </a:solidFill>
              <a:latin typeface="微软雅黑" panose="020B0503020204020204" charset="-122"/>
              <a:ea typeface="微软雅黑" panose="020B0503020204020204" charset="-122"/>
            </a:endParaRPr>
          </a:p>
        </p:txBody>
      </p:sp>
      <p:sp>
        <p:nvSpPr>
          <p:cNvPr id="15" name="任意多边形 14"/>
          <p:cNvSpPr/>
          <p:nvPr>
            <p:custDataLst>
              <p:tags r:id="rId3"/>
            </p:custDataLst>
          </p:nvPr>
        </p:nvSpPr>
        <p:spPr>
          <a:xfrm rot="2700000">
            <a:off x="4441470" y="2766915"/>
            <a:ext cx="911589" cy="910237"/>
          </a:xfrm>
          <a:custGeom>
            <a:avLst/>
            <a:gdLst>
              <a:gd name="connsiteX0" fmla="*/ 731 w 2016"/>
              <a:gd name="connsiteY0" fmla="*/ 742 h 2010"/>
              <a:gd name="connsiteX1" fmla="*/ 2016 w 2016"/>
              <a:gd name="connsiteY1" fmla="*/ 0 h 2010"/>
              <a:gd name="connsiteX2" fmla="*/ 2016 w 2016"/>
              <a:gd name="connsiteY2" fmla="*/ 2010 h 2010"/>
              <a:gd name="connsiteX3" fmla="*/ 0 w 2016"/>
              <a:gd name="connsiteY3" fmla="*/ 2010 h 2010"/>
              <a:gd name="connsiteX4" fmla="*/ 731 w 2016"/>
              <a:gd name="connsiteY4" fmla="*/ 742 h 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 h="2010">
                <a:moveTo>
                  <a:pt x="731" y="742"/>
                </a:moveTo>
                <a:lnTo>
                  <a:pt x="2016" y="0"/>
                </a:lnTo>
                <a:lnTo>
                  <a:pt x="2016" y="2010"/>
                </a:lnTo>
                <a:lnTo>
                  <a:pt x="0" y="2010"/>
                </a:lnTo>
                <a:lnTo>
                  <a:pt x="731" y="742"/>
                </a:lnTo>
                <a:close/>
              </a:path>
            </a:pathLst>
          </a:custGeom>
          <a:gradFill>
            <a:gsLst>
              <a:gs pos="41000">
                <a:schemeClr val="accent1">
                  <a:lumMod val="81000"/>
                  <a:lumOff val="19000"/>
                </a:schemeClr>
              </a:gs>
              <a:gs pos="100000">
                <a:schemeClr val="accent1">
                  <a:alpha val="100000"/>
                  <a:lumMod val="58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10">
              <a:sym typeface="+mn-ea"/>
            </a:endParaRPr>
          </a:p>
        </p:txBody>
      </p:sp>
      <p:sp>
        <p:nvSpPr>
          <p:cNvPr id="13" name="任意多边形 12"/>
          <p:cNvSpPr/>
          <p:nvPr>
            <p:custDataLst>
              <p:tags r:id="rId4"/>
            </p:custDataLst>
          </p:nvPr>
        </p:nvSpPr>
        <p:spPr>
          <a:xfrm flipH="1" flipV="1">
            <a:off x="4253472" y="3220906"/>
            <a:ext cx="647400" cy="1141516"/>
          </a:xfrm>
          <a:custGeom>
            <a:avLst/>
            <a:gdLst>
              <a:gd name="connsiteX0" fmla="*/ 0 w 1436"/>
              <a:gd name="connsiteY0" fmla="*/ 2024 h 2532"/>
              <a:gd name="connsiteX1" fmla="*/ 2 w 1436"/>
              <a:gd name="connsiteY1" fmla="*/ 0 h 2532"/>
              <a:gd name="connsiteX2" fmla="*/ 1436 w 1436"/>
              <a:gd name="connsiteY2" fmla="*/ 2532 h 2532"/>
              <a:gd name="connsiteX3" fmla="*/ 0 w 1436"/>
              <a:gd name="connsiteY3" fmla="*/ 2024 h 2532"/>
            </a:gdLst>
            <a:ahLst/>
            <a:cxnLst>
              <a:cxn ang="0">
                <a:pos x="connsiteX0" y="connsiteY0"/>
              </a:cxn>
              <a:cxn ang="0">
                <a:pos x="connsiteX1" y="connsiteY1"/>
              </a:cxn>
              <a:cxn ang="0">
                <a:pos x="connsiteX2" y="connsiteY2"/>
              </a:cxn>
              <a:cxn ang="0">
                <a:pos x="connsiteX3" y="connsiteY3"/>
              </a:cxn>
            </a:cxnLst>
            <a:rect l="l" t="t" r="r" b="b"/>
            <a:pathLst>
              <a:path w="1436" h="2532">
                <a:moveTo>
                  <a:pt x="0" y="2024"/>
                </a:moveTo>
                <a:lnTo>
                  <a:pt x="2" y="0"/>
                </a:lnTo>
                <a:lnTo>
                  <a:pt x="1436" y="2532"/>
                </a:lnTo>
                <a:lnTo>
                  <a:pt x="0" y="2024"/>
                </a:lnTo>
                <a:close/>
              </a:path>
            </a:pathLst>
          </a:custGeom>
          <a:gradFill>
            <a:gsLst>
              <a:gs pos="2000">
                <a:schemeClr val="accent1">
                  <a:lumMod val="80000"/>
                </a:schemeClr>
              </a:gs>
              <a:gs pos="100000">
                <a:schemeClr val="accent1">
                  <a:alpha val="100000"/>
                  <a:lumMod val="70000"/>
                  <a:lumOff val="3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10">
              <a:sym typeface="+mn-ea"/>
            </a:endParaRPr>
          </a:p>
        </p:txBody>
      </p:sp>
      <p:sp>
        <p:nvSpPr>
          <p:cNvPr id="14" name="任意多边形 13"/>
          <p:cNvSpPr/>
          <p:nvPr>
            <p:custDataLst>
              <p:tags r:id="rId5"/>
            </p:custDataLst>
          </p:nvPr>
        </p:nvSpPr>
        <p:spPr>
          <a:xfrm flipV="1">
            <a:off x="4899068" y="3224061"/>
            <a:ext cx="642891" cy="1138359"/>
          </a:xfrm>
          <a:custGeom>
            <a:avLst/>
            <a:gdLst>
              <a:gd name="connsiteX0" fmla="*/ 0 w 1426"/>
              <a:gd name="connsiteY0" fmla="*/ 2016 h 2525"/>
              <a:gd name="connsiteX1" fmla="*/ 0 w 1426"/>
              <a:gd name="connsiteY1" fmla="*/ 0 h 2525"/>
              <a:gd name="connsiteX2" fmla="*/ 1426 w 1426"/>
              <a:gd name="connsiteY2" fmla="*/ 2525 h 2525"/>
              <a:gd name="connsiteX3" fmla="*/ 0 w 1426"/>
              <a:gd name="connsiteY3" fmla="*/ 2016 h 2525"/>
            </a:gdLst>
            <a:ahLst/>
            <a:cxnLst>
              <a:cxn ang="0">
                <a:pos x="connsiteX0" y="connsiteY0"/>
              </a:cxn>
              <a:cxn ang="0">
                <a:pos x="connsiteX1" y="connsiteY1"/>
              </a:cxn>
              <a:cxn ang="0">
                <a:pos x="connsiteX2" y="connsiteY2"/>
              </a:cxn>
              <a:cxn ang="0">
                <a:pos x="connsiteX3" y="connsiteY3"/>
              </a:cxn>
            </a:cxnLst>
            <a:rect l="l" t="t" r="r" b="b"/>
            <a:pathLst>
              <a:path w="1426" h="2525">
                <a:moveTo>
                  <a:pt x="0" y="2016"/>
                </a:moveTo>
                <a:lnTo>
                  <a:pt x="0" y="0"/>
                </a:lnTo>
                <a:lnTo>
                  <a:pt x="1426" y="2525"/>
                </a:lnTo>
                <a:lnTo>
                  <a:pt x="0" y="2016"/>
                </a:lnTo>
                <a:close/>
              </a:path>
            </a:pathLst>
          </a:custGeom>
          <a:gradFill>
            <a:gsLst>
              <a:gs pos="2000">
                <a:schemeClr val="accent1">
                  <a:lumMod val="80000"/>
                </a:schemeClr>
              </a:gs>
              <a:gs pos="100000">
                <a:schemeClr val="accent1">
                  <a:alpha val="100000"/>
                  <a:lumMod val="70000"/>
                  <a:lumOff val="30000"/>
                </a:schemeClr>
              </a:gs>
            </a:gsLst>
            <a:lin ang="15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10">
              <a:sym typeface="+mn-ea"/>
            </a:endParaRPr>
          </a:p>
        </p:txBody>
      </p:sp>
      <p:sp>
        <p:nvSpPr>
          <p:cNvPr id="16" name="椭圆 15"/>
          <p:cNvSpPr/>
          <p:nvPr>
            <p:custDataLst>
              <p:tags r:id="rId6"/>
            </p:custDataLst>
          </p:nvPr>
        </p:nvSpPr>
        <p:spPr>
          <a:xfrm>
            <a:off x="3331964" y="2823719"/>
            <a:ext cx="3126092" cy="796175"/>
          </a:xfrm>
          <a:prstGeom prst="ellipse">
            <a:avLst/>
          </a:prstGeom>
          <a:gradFill>
            <a:gsLst>
              <a:gs pos="100000">
                <a:schemeClr val="accent1">
                  <a:lumMod val="20000"/>
                  <a:lumOff val="80000"/>
                </a:schemeClr>
              </a:gs>
              <a:gs pos="42000">
                <a:schemeClr val="accent1">
                  <a:lumMod val="20000"/>
                  <a:lumOff val="80000"/>
                  <a:alpha val="0"/>
                </a:schemeClr>
              </a:gs>
            </a:gsLst>
            <a:path path="circle">
              <a:fillToRect l="50000" t="50000" r="50000" b="50000"/>
            </a:path>
            <a:tileRect/>
          </a:gradFill>
          <a:ln w="7620">
            <a:gradFill>
              <a:gsLst>
                <a:gs pos="65000">
                  <a:schemeClr val="accent1">
                    <a:lumMod val="50000"/>
                    <a:lumOff val="50000"/>
                  </a:schemeClr>
                </a:gs>
                <a:gs pos="39000">
                  <a:schemeClr val="accent1">
                    <a:lumMod val="50000"/>
                    <a:lumOff val="50000"/>
                  </a:schemeClr>
                </a:gs>
                <a:gs pos="100000">
                  <a:schemeClr val="accent1">
                    <a:lumMod val="60000"/>
                    <a:lumOff val="40000"/>
                  </a:schemeClr>
                </a:gs>
                <a:gs pos="0">
                  <a:schemeClr val="accent1">
                    <a:lumMod val="80000"/>
                  </a:schemeClr>
                </a:gs>
              </a:gsLst>
              <a:lin ang="1548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610"/>
          </a:p>
        </p:txBody>
      </p:sp>
      <p:sp>
        <p:nvSpPr>
          <p:cNvPr id="2" name="任意多边形 1"/>
          <p:cNvSpPr/>
          <p:nvPr>
            <p:custDataLst>
              <p:tags r:id="rId7"/>
            </p:custDataLst>
          </p:nvPr>
        </p:nvSpPr>
        <p:spPr>
          <a:xfrm flipH="1">
            <a:off x="4253472" y="1898155"/>
            <a:ext cx="646498" cy="1379556"/>
          </a:xfrm>
          <a:custGeom>
            <a:avLst/>
            <a:gdLst>
              <a:gd name="connsiteX0" fmla="*/ 0 w 1434"/>
              <a:gd name="connsiteY0" fmla="*/ 3060 h 3060"/>
              <a:gd name="connsiteX1" fmla="*/ 0 w 1434"/>
              <a:gd name="connsiteY1" fmla="*/ 0 h 3060"/>
              <a:gd name="connsiteX2" fmla="*/ 1434 w 1434"/>
              <a:gd name="connsiteY2" fmla="*/ 2554 h 3060"/>
              <a:gd name="connsiteX3" fmla="*/ 0 w 1434"/>
              <a:gd name="connsiteY3" fmla="*/ 3060 h 3060"/>
            </a:gdLst>
            <a:ahLst/>
            <a:cxnLst>
              <a:cxn ang="0">
                <a:pos x="connsiteX0" y="connsiteY0"/>
              </a:cxn>
              <a:cxn ang="0">
                <a:pos x="connsiteX1" y="connsiteY1"/>
              </a:cxn>
              <a:cxn ang="0">
                <a:pos x="connsiteX2" y="connsiteY2"/>
              </a:cxn>
              <a:cxn ang="0">
                <a:pos x="connsiteX3" y="connsiteY3"/>
              </a:cxn>
            </a:cxnLst>
            <a:rect l="l" t="t" r="r" b="b"/>
            <a:pathLst>
              <a:path w="1434" h="3060">
                <a:moveTo>
                  <a:pt x="0" y="3060"/>
                </a:moveTo>
                <a:lnTo>
                  <a:pt x="0" y="0"/>
                </a:lnTo>
                <a:lnTo>
                  <a:pt x="1434" y="2554"/>
                </a:lnTo>
                <a:lnTo>
                  <a:pt x="0" y="3060"/>
                </a:lnTo>
                <a:close/>
              </a:path>
            </a:pathLst>
          </a:custGeom>
          <a:gradFill>
            <a:gsLst>
              <a:gs pos="2000">
                <a:schemeClr val="accent1">
                  <a:lumMod val="80000"/>
                </a:schemeClr>
              </a:gs>
              <a:gs pos="100000">
                <a:schemeClr val="accent1">
                  <a:alpha val="100000"/>
                  <a:lumMod val="70000"/>
                  <a:lumOff val="3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10">
              <a:sym typeface="+mn-ea"/>
            </a:endParaRPr>
          </a:p>
        </p:txBody>
      </p:sp>
      <p:sp>
        <p:nvSpPr>
          <p:cNvPr id="10" name="任意多边形 9"/>
          <p:cNvSpPr/>
          <p:nvPr>
            <p:custDataLst>
              <p:tags r:id="rId8"/>
            </p:custDataLst>
          </p:nvPr>
        </p:nvSpPr>
        <p:spPr>
          <a:xfrm>
            <a:off x="4899068" y="1898155"/>
            <a:ext cx="646498" cy="1379556"/>
          </a:xfrm>
          <a:custGeom>
            <a:avLst/>
            <a:gdLst>
              <a:gd name="connsiteX0" fmla="*/ 0 w 1434"/>
              <a:gd name="connsiteY0" fmla="*/ 3060 h 3060"/>
              <a:gd name="connsiteX1" fmla="*/ 0 w 1434"/>
              <a:gd name="connsiteY1" fmla="*/ 0 h 3060"/>
              <a:gd name="connsiteX2" fmla="*/ 1434 w 1434"/>
              <a:gd name="connsiteY2" fmla="*/ 2554 h 3060"/>
              <a:gd name="connsiteX3" fmla="*/ 0 w 1434"/>
              <a:gd name="connsiteY3" fmla="*/ 3060 h 3060"/>
            </a:gdLst>
            <a:ahLst/>
            <a:cxnLst>
              <a:cxn ang="0">
                <a:pos x="connsiteX0" y="connsiteY0"/>
              </a:cxn>
              <a:cxn ang="0">
                <a:pos x="connsiteX1" y="connsiteY1"/>
              </a:cxn>
              <a:cxn ang="0">
                <a:pos x="connsiteX2" y="connsiteY2"/>
              </a:cxn>
              <a:cxn ang="0">
                <a:pos x="connsiteX3" y="connsiteY3"/>
              </a:cxn>
            </a:cxnLst>
            <a:rect l="l" t="t" r="r" b="b"/>
            <a:pathLst>
              <a:path w="1434" h="3060">
                <a:moveTo>
                  <a:pt x="0" y="3060"/>
                </a:moveTo>
                <a:lnTo>
                  <a:pt x="0" y="0"/>
                </a:lnTo>
                <a:lnTo>
                  <a:pt x="1434" y="2554"/>
                </a:lnTo>
                <a:lnTo>
                  <a:pt x="0" y="3060"/>
                </a:lnTo>
                <a:close/>
              </a:path>
            </a:pathLst>
          </a:custGeom>
          <a:gradFill>
            <a:gsLst>
              <a:gs pos="2000">
                <a:schemeClr val="accent1">
                  <a:lumMod val="80000"/>
                </a:schemeClr>
              </a:gs>
              <a:gs pos="100000">
                <a:schemeClr val="accent1">
                  <a:alpha val="100000"/>
                  <a:lumMod val="70000"/>
                  <a:lumOff val="30000"/>
                </a:schemeClr>
              </a:gs>
            </a:gsLst>
            <a:lin ang="15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10">
              <a:sym typeface="+mn-ea"/>
            </a:endParaRPr>
          </a:p>
        </p:txBody>
      </p:sp>
      <p:sp>
        <p:nvSpPr>
          <p:cNvPr id="28" name="椭圆 27"/>
          <p:cNvSpPr/>
          <p:nvPr>
            <p:custDataLst>
              <p:tags r:id="rId9"/>
            </p:custDataLst>
          </p:nvPr>
        </p:nvSpPr>
        <p:spPr>
          <a:xfrm>
            <a:off x="4249414" y="4347995"/>
            <a:ext cx="1296603" cy="203777"/>
          </a:xfrm>
          <a:prstGeom prst="ellipse">
            <a:avLst/>
          </a:prstGeom>
          <a:gradFill>
            <a:gsLst>
              <a:gs pos="0">
                <a:schemeClr val="accent1">
                  <a:lumMod val="20000"/>
                  <a:lumOff val="80000"/>
                </a:schemeClr>
              </a:gs>
              <a:gs pos="98000">
                <a:srgbClr val="F2F2F2">
                  <a:alpha val="0"/>
                </a:srgbClr>
              </a:gs>
              <a:gs pos="42000">
                <a:schemeClr val="accent1">
                  <a:lumMod val="10000"/>
                  <a:lumOff val="90000"/>
                </a:schemeClr>
              </a:gs>
            </a:gsLst>
            <a:path path="circle">
              <a:fillToRect l="50000" t="50000" r="50000" b="50000"/>
            </a:path>
            <a:tileRect/>
          </a:gra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610"/>
          </a:p>
        </p:txBody>
      </p:sp>
      <p:sp>
        <p:nvSpPr>
          <p:cNvPr id="46" name="文本框 45"/>
          <p:cNvSpPr txBox="1"/>
          <p:nvPr>
            <p:custDataLst>
              <p:tags r:id="rId10"/>
            </p:custDataLst>
          </p:nvPr>
        </p:nvSpPr>
        <p:spPr>
          <a:xfrm>
            <a:off x="4399092" y="2535185"/>
            <a:ext cx="1006265" cy="618095"/>
          </a:xfrm>
          <a:prstGeom prst="rect">
            <a:avLst/>
          </a:prstGeom>
          <a:noFill/>
          <a:ln>
            <a:noFill/>
          </a:ln>
        </p:spPr>
        <p:txBody>
          <a:bodyPr wrap="square" lIns="80689" rIns="80689" rtlCol="0" anchor="b" anchorCtr="0">
            <a:normAutofit fontScale="80000"/>
          </a:bodyPr>
          <a:p>
            <a:pPr lvl="0" algn="ctr">
              <a:lnSpc>
                <a:spcPct val="130000"/>
              </a:lnSpc>
              <a:spcBef>
                <a:spcPts val="0"/>
              </a:spcBef>
              <a:spcAft>
                <a:spcPts val="0"/>
              </a:spcAft>
              <a:buClrTx/>
              <a:buSzTx/>
              <a:buFontTx/>
            </a:pPr>
            <a:r>
              <a:rPr lang="zh-CN" altLang="en-US" sz="1610" b="1" spc="130" dirty="0">
                <a:ln>
                  <a:noFill/>
                </a:ln>
                <a:solidFill>
                  <a:schemeClr val="lt1">
                    <a:lumMod val="100000"/>
                  </a:schemeClr>
                </a:solidFill>
                <a:effectLst/>
                <a:uFillTx/>
                <a:latin typeface="+中文标题" charset="0"/>
                <a:ea typeface="+mj-ea"/>
                <a:cs typeface="+mj-ea"/>
                <a:sym typeface="+mn-ea"/>
              </a:rPr>
              <a:t>客户管理环节</a:t>
            </a:r>
            <a:endParaRPr lang="zh-CN" altLang="en-US" sz="1610" b="1" spc="130" dirty="0">
              <a:ln>
                <a:noFill/>
              </a:ln>
              <a:solidFill>
                <a:schemeClr val="lt1">
                  <a:lumMod val="100000"/>
                </a:schemeClr>
              </a:solidFill>
              <a:effectLst/>
              <a:uFillTx/>
              <a:latin typeface="+中文标题" charset="0"/>
              <a:ea typeface="+mj-ea"/>
              <a:cs typeface="+mj-ea"/>
              <a:sym typeface="+mn-ea"/>
            </a:endParaRPr>
          </a:p>
        </p:txBody>
      </p:sp>
      <p:sp>
        <p:nvSpPr>
          <p:cNvPr id="30" name="椭圆 29"/>
          <p:cNvSpPr/>
          <p:nvPr>
            <p:custDataLst>
              <p:tags r:id="rId11"/>
            </p:custDataLst>
          </p:nvPr>
        </p:nvSpPr>
        <p:spPr>
          <a:xfrm>
            <a:off x="6398096" y="3146968"/>
            <a:ext cx="120824" cy="120824"/>
          </a:xfrm>
          <a:prstGeom prst="ellipse">
            <a:avLst/>
          </a:prstGeom>
          <a:no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10">
              <a:sym typeface="+mn-ea"/>
            </a:endParaRPr>
          </a:p>
        </p:txBody>
      </p:sp>
      <p:sp>
        <p:nvSpPr>
          <p:cNvPr id="37" name="椭圆 36"/>
          <p:cNvSpPr/>
          <p:nvPr>
            <p:custDataLst>
              <p:tags r:id="rId12"/>
            </p:custDataLst>
          </p:nvPr>
        </p:nvSpPr>
        <p:spPr>
          <a:xfrm>
            <a:off x="6431457" y="3180330"/>
            <a:ext cx="53650" cy="536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10">
              <a:sym typeface="+mn-ea"/>
            </a:endParaRPr>
          </a:p>
        </p:txBody>
      </p:sp>
      <p:sp>
        <p:nvSpPr>
          <p:cNvPr id="48" name="任意多边形: 形状 3"/>
          <p:cNvSpPr/>
          <p:nvPr>
            <p:custDataLst>
              <p:tags r:id="rId13"/>
            </p:custDataLst>
          </p:nvPr>
        </p:nvSpPr>
        <p:spPr>
          <a:xfrm rot="1800000">
            <a:off x="6630276" y="3062662"/>
            <a:ext cx="339479" cy="293945"/>
          </a:xfrm>
          <a:custGeom>
            <a:avLst/>
            <a:gdLst/>
            <a:ahLst/>
            <a:cxnLst/>
            <a:rect l="0" t="0" r="0" b="0"/>
            <a:pathLst>
              <a:path w="127001" h="109987">
                <a:moveTo>
                  <a:pt x="31750" y="109986"/>
                </a:moveTo>
                <a:lnTo>
                  <a:pt x="95250" y="109986"/>
                </a:lnTo>
                <a:lnTo>
                  <a:pt x="127000" y="54993"/>
                </a:lnTo>
                <a:lnTo>
                  <a:pt x="95250" y="0"/>
                </a:lnTo>
                <a:lnTo>
                  <a:pt x="31750" y="0"/>
                </a:lnTo>
                <a:lnTo>
                  <a:pt x="0" y="54993"/>
                </a:lnTo>
                <a:close/>
              </a:path>
            </a:pathLst>
          </a:custGeom>
          <a:gradFill>
            <a:gsLst>
              <a:gs pos="0">
                <a:schemeClr val="accent1"/>
              </a:gs>
              <a:gs pos="100000">
                <a:schemeClr val="accent1">
                  <a:lumMod val="80000"/>
                  <a:lumOff val="20000"/>
                </a:schemeClr>
              </a:gs>
            </a:gsLst>
            <a:lin ang="16200000" scaled="0"/>
          </a:gradFill>
          <a:ln>
            <a:noFill/>
          </a:ln>
          <a:effectLst>
            <a:outerShdw blurRad="1016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825" tIns="40912" rIns="81825" bIns="40912" numCol="1" spcCol="0" rtlCol="0" fromWordArt="0" anchor="ctr" anchorCtr="0" forceAA="0" compatLnSpc="1">
            <a:noAutofit/>
          </a:bodyPr>
          <a:p>
            <a:pPr lvl="0" algn="ctr">
              <a:buClrTx/>
              <a:buSzTx/>
              <a:buFontTx/>
            </a:pPr>
            <a:endParaRPr lang="zh-CN" altLang="en-US" sz="1610">
              <a:sym typeface="+mn-ea"/>
            </a:endParaRPr>
          </a:p>
        </p:txBody>
      </p:sp>
      <p:pic>
        <p:nvPicPr>
          <p:cNvPr id="54" name="图片 53" descr="343439383331313b343532303032383bbfcdbba7b9dcc0ed"/>
          <p:cNvPicPr>
            <a:picLocks noChangeAspect="1"/>
          </p:cNvPicPr>
          <p:nvPr>
            <p:custDataLst>
              <p:tags r:id="rId14"/>
            </p:custDataLst>
          </p:nvPr>
        </p:nvPicPr>
        <p:blipFill>
          <a:blip r:embed="rId15"/>
          <a:stretch>
            <a:fillRect/>
          </a:stretch>
        </p:blipFill>
        <p:spPr>
          <a:xfrm>
            <a:off x="6723149" y="3132993"/>
            <a:ext cx="153356" cy="153356"/>
          </a:xfrm>
          <a:prstGeom prst="rect">
            <a:avLst/>
          </a:prstGeom>
          <a:noFill/>
        </p:spPr>
      </p:pic>
      <p:sp>
        <p:nvSpPr>
          <p:cNvPr id="58" name="标题"/>
          <p:cNvSpPr txBox="1"/>
          <p:nvPr>
            <p:custDataLst>
              <p:tags r:id="rId16"/>
            </p:custDataLst>
          </p:nvPr>
        </p:nvSpPr>
        <p:spPr>
          <a:xfrm>
            <a:off x="6959802" y="2685177"/>
            <a:ext cx="1590656" cy="496644"/>
          </a:xfrm>
          <a:prstGeom prst="rect">
            <a:avLst/>
          </a:prstGeom>
          <a:noFill/>
        </p:spPr>
        <p:txBody>
          <a:bodyPr wrap="square" lIns="0" tIns="0" rIns="0" bIns="0" rtlCol="0" anchor="b">
            <a:normAutofit/>
          </a:bodyPr>
          <a:p>
            <a:pPr algn="just"/>
            <a:r>
              <a:rPr lang="zh-CN" altLang="en-US" sz="1610" b="1" spc="300" dirty="0">
                <a:solidFill>
                  <a:schemeClr val="accent1"/>
                </a:solidFill>
                <a:latin typeface="+mj-ea"/>
                <a:ea typeface="+mj-ea"/>
              </a:rPr>
              <a:t>外部舆情监控</a:t>
            </a:r>
            <a:endParaRPr lang="zh-CN" altLang="en-US" sz="1610" b="1" spc="300" dirty="0">
              <a:solidFill>
                <a:schemeClr val="accent1"/>
              </a:solidFill>
              <a:latin typeface="+mj-ea"/>
              <a:ea typeface="+mj-ea"/>
            </a:endParaRPr>
          </a:p>
        </p:txBody>
      </p:sp>
      <p:sp>
        <p:nvSpPr>
          <p:cNvPr id="59" name="正文"/>
          <p:cNvSpPr txBox="1"/>
          <p:nvPr>
            <p:custDataLst>
              <p:tags r:id="rId17"/>
            </p:custDataLst>
          </p:nvPr>
        </p:nvSpPr>
        <p:spPr>
          <a:xfrm>
            <a:off x="7088777" y="3210536"/>
            <a:ext cx="1461985" cy="412063"/>
          </a:xfrm>
          <a:prstGeom prst="rect">
            <a:avLst/>
          </a:prstGeom>
          <a:noFill/>
        </p:spPr>
        <p:txBody>
          <a:bodyPr wrap="square" lIns="0" tIns="0" rIns="0" bIns="0" rtlCol="0" anchor="t" anchorCtr="0"/>
          <a:p>
            <a:pPr lvl="0" algn="just">
              <a:lnSpc>
                <a:spcPct val="130000"/>
              </a:lnSpc>
              <a:buClrTx/>
              <a:buSzTx/>
              <a:buFontTx/>
            </a:pPr>
            <a:r>
              <a:rPr lang="zh-CN" altLang="en-US" sz="800" spc="150" dirty="0">
                <a:solidFill>
                  <a:schemeClr val="tx1">
                    <a:lumMod val="65000"/>
                    <a:lumOff val="35000"/>
                  </a:schemeClr>
                </a:solidFill>
                <a:latin typeface="+mn-ea"/>
                <a:sym typeface="+mn-ea"/>
              </a:rPr>
              <a:t>存量用户管理中为决策者提供预警：银行的利率调整、各地区房管局的限购政策等</a:t>
            </a:r>
            <a:endParaRPr lang="zh-CN" altLang="en-US" sz="800" spc="150" dirty="0">
              <a:solidFill>
                <a:schemeClr val="tx1">
                  <a:lumMod val="65000"/>
                  <a:lumOff val="35000"/>
                </a:schemeClr>
              </a:solidFill>
              <a:latin typeface="+mn-ea"/>
              <a:sym typeface="+mn-ea"/>
            </a:endParaRPr>
          </a:p>
        </p:txBody>
      </p:sp>
      <p:sp>
        <p:nvSpPr>
          <p:cNvPr id="43" name="椭圆 42"/>
          <p:cNvSpPr/>
          <p:nvPr>
            <p:custDataLst>
              <p:tags r:id="rId18"/>
            </p:custDataLst>
          </p:nvPr>
        </p:nvSpPr>
        <p:spPr>
          <a:xfrm>
            <a:off x="3276963" y="3146968"/>
            <a:ext cx="120824" cy="120824"/>
          </a:xfrm>
          <a:prstGeom prst="ellipse">
            <a:avLst/>
          </a:prstGeom>
          <a:no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10">
              <a:sym typeface="+mn-ea"/>
            </a:endParaRPr>
          </a:p>
        </p:txBody>
      </p:sp>
      <p:sp>
        <p:nvSpPr>
          <p:cNvPr id="47" name="椭圆 46"/>
          <p:cNvSpPr/>
          <p:nvPr>
            <p:custDataLst>
              <p:tags r:id="rId19"/>
            </p:custDataLst>
          </p:nvPr>
        </p:nvSpPr>
        <p:spPr>
          <a:xfrm>
            <a:off x="3310325" y="3180330"/>
            <a:ext cx="53650" cy="536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10">
              <a:sym typeface="+mn-ea"/>
            </a:endParaRPr>
          </a:p>
        </p:txBody>
      </p:sp>
      <p:sp>
        <p:nvSpPr>
          <p:cNvPr id="51" name="任意多边形: 形状 3"/>
          <p:cNvSpPr/>
          <p:nvPr>
            <p:custDataLst>
              <p:tags r:id="rId20"/>
            </p:custDataLst>
          </p:nvPr>
        </p:nvSpPr>
        <p:spPr>
          <a:xfrm rot="1800000">
            <a:off x="2825226" y="3062211"/>
            <a:ext cx="339479" cy="293945"/>
          </a:xfrm>
          <a:custGeom>
            <a:avLst/>
            <a:gdLst/>
            <a:ahLst/>
            <a:cxnLst/>
            <a:rect l="0" t="0" r="0" b="0"/>
            <a:pathLst>
              <a:path w="127001" h="109987">
                <a:moveTo>
                  <a:pt x="31750" y="109986"/>
                </a:moveTo>
                <a:lnTo>
                  <a:pt x="95250" y="109986"/>
                </a:lnTo>
                <a:lnTo>
                  <a:pt x="127000" y="54993"/>
                </a:lnTo>
                <a:lnTo>
                  <a:pt x="95250" y="0"/>
                </a:lnTo>
                <a:lnTo>
                  <a:pt x="31750" y="0"/>
                </a:lnTo>
                <a:lnTo>
                  <a:pt x="0" y="54993"/>
                </a:lnTo>
                <a:close/>
              </a:path>
            </a:pathLst>
          </a:custGeom>
          <a:gradFill>
            <a:gsLst>
              <a:gs pos="0">
                <a:schemeClr val="accent1"/>
              </a:gs>
              <a:gs pos="100000">
                <a:schemeClr val="accent1">
                  <a:lumMod val="80000"/>
                  <a:lumOff val="20000"/>
                </a:schemeClr>
              </a:gs>
            </a:gsLst>
            <a:lin ang="16200000" scaled="0"/>
          </a:gradFill>
          <a:ln>
            <a:noFill/>
          </a:ln>
          <a:effectLst>
            <a:outerShdw blurRad="1016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825" tIns="40912" rIns="81825" bIns="40912" numCol="1" spcCol="0" rtlCol="0" fromWordArt="0" anchor="ctr" anchorCtr="0" forceAA="0" compatLnSpc="1">
            <a:noAutofit/>
          </a:bodyPr>
          <a:p>
            <a:pPr lvl="0" algn="ctr">
              <a:buClrTx/>
              <a:buSzTx/>
              <a:buFontTx/>
            </a:pPr>
            <a:endParaRPr lang="zh-CN" altLang="en-US" sz="1610">
              <a:sym typeface="+mn-ea"/>
            </a:endParaRPr>
          </a:p>
        </p:txBody>
      </p:sp>
      <p:sp>
        <p:nvSpPr>
          <p:cNvPr id="57" name="标题"/>
          <p:cNvSpPr txBox="1"/>
          <p:nvPr>
            <p:custDataLst>
              <p:tags r:id="rId21"/>
            </p:custDataLst>
          </p:nvPr>
        </p:nvSpPr>
        <p:spPr>
          <a:xfrm>
            <a:off x="1296035" y="2689225"/>
            <a:ext cx="1678940" cy="496570"/>
          </a:xfrm>
          <a:prstGeom prst="rect">
            <a:avLst/>
          </a:prstGeom>
          <a:noFill/>
        </p:spPr>
        <p:txBody>
          <a:bodyPr wrap="square" lIns="0" tIns="0" rIns="0" bIns="0" rtlCol="0" anchor="b">
            <a:normAutofit/>
          </a:bodyPr>
          <a:p>
            <a:pPr algn="r"/>
            <a:r>
              <a:rPr lang="en-US" altLang="zh-CN" sz="1610" b="1" spc="300" dirty="0">
                <a:solidFill>
                  <a:schemeClr val="accent1"/>
                </a:solidFill>
                <a:latin typeface="+mj-ea"/>
                <a:ea typeface="+mj-ea"/>
              </a:rPr>
              <a:t> </a:t>
            </a:r>
            <a:r>
              <a:rPr lang="zh-CN" altLang="en-US" sz="1610" b="1" spc="300" dirty="0">
                <a:solidFill>
                  <a:schemeClr val="accent1"/>
                </a:solidFill>
                <a:latin typeface="+mj-ea"/>
                <a:ea typeface="+mj-ea"/>
              </a:rPr>
              <a:t>贷款挪用侦测</a:t>
            </a:r>
            <a:endParaRPr lang="zh-CN" altLang="en-US" sz="1610" b="1" spc="300" dirty="0">
              <a:solidFill>
                <a:schemeClr val="accent1"/>
              </a:solidFill>
              <a:latin typeface="+mj-ea"/>
              <a:ea typeface="+mj-ea"/>
            </a:endParaRPr>
          </a:p>
        </p:txBody>
      </p:sp>
      <p:sp>
        <p:nvSpPr>
          <p:cNvPr id="60" name="正文"/>
          <p:cNvSpPr txBox="1"/>
          <p:nvPr>
            <p:custDataLst>
              <p:tags r:id="rId22"/>
            </p:custDataLst>
          </p:nvPr>
        </p:nvSpPr>
        <p:spPr>
          <a:xfrm>
            <a:off x="1295991" y="3214144"/>
            <a:ext cx="1461985" cy="412063"/>
          </a:xfrm>
          <a:prstGeom prst="rect">
            <a:avLst/>
          </a:prstGeom>
          <a:noFill/>
        </p:spPr>
        <p:txBody>
          <a:bodyPr wrap="square" lIns="0" tIns="0" rIns="0" bIns="0" rtlCol="0" anchor="t" anchorCtr="0"/>
          <a:p>
            <a:pPr lvl="0" algn="r">
              <a:lnSpc>
                <a:spcPct val="130000"/>
              </a:lnSpc>
              <a:buClrTx/>
              <a:buSzTx/>
              <a:buFontTx/>
            </a:pPr>
            <a:r>
              <a:rPr lang="zh-CN" altLang="en-US" sz="1000" spc="150" dirty="0">
                <a:solidFill>
                  <a:schemeClr val="tx1">
                    <a:lumMod val="65000"/>
                    <a:lumOff val="35000"/>
                  </a:schemeClr>
                </a:solidFill>
                <a:latin typeface="+mn-ea"/>
                <a:sym typeface="+mn-ea"/>
              </a:rPr>
              <a:t>大数据技术可以在贷后侦测贷款挪作他用的情况</a:t>
            </a:r>
            <a:endParaRPr lang="zh-CN" altLang="en-US" sz="1000" spc="150" dirty="0">
              <a:solidFill>
                <a:schemeClr val="tx1">
                  <a:lumMod val="65000"/>
                  <a:lumOff val="35000"/>
                </a:schemeClr>
              </a:solidFill>
              <a:latin typeface="+mn-ea"/>
              <a:sym typeface="+mn-ea"/>
            </a:endParaRPr>
          </a:p>
        </p:txBody>
      </p:sp>
      <p:pic>
        <p:nvPicPr>
          <p:cNvPr id="61" name="图片 60" descr="343435383036303b343532343134393bcdb7c4d4b7e7b1a9"/>
          <p:cNvPicPr>
            <a:picLocks noChangeAspect="1"/>
          </p:cNvPicPr>
          <p:nvPr>
            <p:custDataLst>
              <p:tags r:id="rId23"/>
            </p:custDataLst>
          </p:nvPr>
        </p:nvPicPr>
        <p:blipFill>
          <a:blip r:embed="rId24"/>
          <a:stretch>
            <a:fillRect/>
          </a:stretch>
        </p:blipFill>
        <p:spPr>
          <a:xfrm>
            <a:off x="2913589" y="3137050"/>
            <a:ext cx="153356" cy="153356"/>
          </a:xfrm>
          <a:prstGeom prst="rect">
            <a:avLst/>
          </a:prstGeom>
        </p:spPr>
      </p:pic>
    </p:spTree>
    <p:custDataLst>
      <p:tags r:id="rId25"/>
    </p:custData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custDataLst>
              <p:tags r:id="rId1"/>
            </p:custDataLst>
          </p:nvPr>
        </p:nvSpPr>
        <p:spPr>
          <a:xfrm>
            <a:off x="323850" y="1249045"/>
            <a:ext cx="7871460" cy="506730"/>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6.</a:t>
            </a:r>
            <a:r>
              <a:rPr lang="zh-CN" b="1" dirty="0">
                <a:solidFill>
                  <a:schemeClr val="accent6"/>
                </a:solidFill>
                <a:latin typeface="微软雅黑" panose="020B0503020204020204" charset="-122"/>
                <a:ea typeface="微软雅黑" panose="020B0503020204020204" charset="-122"/>
                <a:sym typeface="+mn-ea"/>
              </a:rPr>
              <a:t>贷后逾期催收与转卖环节</a:t>
            </a:r>
            <a:endParaRPr lang="zh-CN" b="1" dirty="0">
              <a:latin typeface="微软雅黑" panose="020B0503020204020204" charset="-122"/>
              <a:ea typeface="微软雅黑" panose="020B0503020204020204" charset="-122"/>
              <a:sym typeface="+mn-ea"/>
            </a:endParaRPr>
          </a:p>
        </p:txBody>
      </p:sp>
      <p:sp>
        <p:nvSpPr>
          <p:cNvPr id="4" name="文本框 3"/>
          <p:cNvSpPr txBox="1"/>
          <p:nvPr>
            <p:custDataLst>
              <p:tags r:id="rId2"/>
            </p:custDataLst>
          </p:nvPr>
        </p:nvSpPr>
        <p:spPr>
          <a:xfrm>
            <a:off x="467360" y="249714"/>
            <a:ext cx="6096000" cy="506730"/>
          </a:xfrm>
          <a:prstGeom prst="rect">
            <a:avLst/>
          </a:prstGeom>
        </p:spPr>
        <p:txBody>
          <a:bodyPr>
            <a:spAutoFit/>
          </a:bodyPr>
          <a:p>
            <a:pPr algn="l">
              <a:buClrTx/>
              <a:buSzTx/>
              <a:buFontTx/>
            </a:pPr>
            <a:r>
              <a:rPr lang="zh-CN" altLang="en-US" sz="2700" b="1" dirty="0">
                <a:solidFill>
                  <a:srgbClr val="936419"/>
                </a:solidFill>
                <a:latin typeface="微软雅黑" panose="020B0503020204020204" charset="-122"/>
                <a:ea typeface="微软雅黑" panose="020B0503020204020204" charset="-122"/>
              </a:rPr>
              <a:t>在消费金融信贷风控流程的应用</a:t>
            </a:r>
            <a:endParaRPr lang="zh-CN" altLang="en-US" sz="2700" b="1" dirty="0">
              <a:solidFill>
                <a:srgbClr val="936419"/>
              </a:solidFill>
              <a:latin typeface="微软雅黑" panose="020B0503020204020204" charset="-122"/>
              <a:ea typeface="微软雅黑" panose="020B0503020204020204" charset="-122"/>
            </a:endParaRPr>
          </a:p>
        </p:txBody>
      </p:sp>
      <p:sp>
        <p:nvSpPr>
          <p:cNvPr id="2" name="文本框 1"/>
          <p:cNvSpPr txBox="1"/>
          <p:nvPr/>
        </p:nvSpPr>
        <p:spPr>
          <a:xfrm>
            <a:off x="755650" y="1779270"/>
            <a:ext cx="7301865" cy="1823720"/>
          </a:xfrm>
          <a:prstGeom prst="rect">
            <a:avLst/>
          </a:prstGeom>
        </p:spPr>
        <p:txBody>
          <a:bodyPr>
            <a:noAutofit/>
            <a:extLst>
              <a:ext uri="{4A0BC546-FE56-4ADE-93B0-CB8AF2F6F144}">
                <wpsdc:textFrameExt xmlns:wpsdc="http://www.wps.cn/officeDocument/2022/drawingmlCustomData" type="text"/>
              </a:ext>
            </a:extLst>
          </a:bodyPr>
          <a:p>
            <a:pPr algn="l"/>
            <a:r>
              <a:rPr lang="zh-CN" altLang="en-US" sz="1600">
                <a:latin typeface="Arial" panose="020B0604020202020204" pitchFamily="34" charset="0"/>
                <a:ea typeface="微软雅黑" panose="020B0503020204020204" charset="-122"/>
              </a:rPr>
              <a:t>当在线用户贷款出现逾期违约时，金融科技公司催收和处置这些不良资产时将非常困难。这些客户之所以产生逾期违约主要是因为其自身道德观念不强、同时对自身偿还能力过于高估、或者一开始就抱着不还的念头贷款，拿到钱之后就立刻失去联系。</a:t>
            </a:r>
            <a:endParaRPr lang="zh-CN" altLang="en-US" sz="1600">
              <a:latin typeface="Arial" panose="020B0604020202020204" pitchFamily="34" charset="0"/>
              <a:ea typeface="微软雅黑" panose="020B0503020204020204" charset="-122"/>
            </a:endParaRPr>
          </a:p>
          <a:p>
            <a:pPr algn="l"/>
            <a:r>
              <a:rPr lang="zh-CN" altLang="en-US" sz="1600">
                <a:latin typeface="Arial" panose="020B0604020202020204" pitchFamily="34" charset="0"/>
                <a:ea typeface="微软雅黑" panose="020B0503020204020204" charset="-122"/>
              </a:rPr>
              <a:t>关联分析技术：金融科技行业最大的困难就是</a:t>
            </a:r>
            <a:r>
              <a:rPr lang="zh-CN" altLang="en-US" sz="1600">
                <a:solidFill>
                  <a:srgbClr val="FF0000"/>
                </a:solidFill>
                <a:latin typeface="Arial" panose="020B0604020202020204" pitchFamily="34" charset="0"/>
                <a:ea typeface="微软雅黑" panose="020B0503020204020204" charset="-122"/>
              </a:rPr>
              <a:t>对失联客户进行修复</a:t>
            </a:r>
            <a:r>
              <a:rPr lang="zh-CN" altLang="en-US" sz="1600">
                <a:latin typeface="Arial" panose="020B0604020202020204" pitchFamily="34" charset="0"/>
                <a:ea typeface="微软雅黑" panose="020B0503020204020204" charset="-122"/>
              </a:rPr>
              <a:t>。金融公司可以通过集中的、流通的大数据中心以家族族谱的方式获取到与借款人相关的朋友、亲戚、或者旅行住宿信息，从而间接的修复失联客户信息，最后达到催收还款目的。</a:t>
            </a:r>
            <a:endParaRPr lang="zh-CN" altLang="en-US" sz="1600">
              <a:latin typeface="Arial" panose="020B0604020202020204" pitchFamily="34" charset="0"/>
              <a:ea typeface="微软雅黑" panose="020B0503020204020204" charset="-122"/>
            </a:endParaRPr>
          </a:p>
          <a:p>
            <a:pPr algn="l"/>
            <a:endParaRPr lang="zh-CN" altLang="en-US" sz="1600">
              <a:latin typeface="Arial" panose="020B0604020202020204" pitchFamily="34" charset="0"/>
              <a:ea typeface="微软雅黑" panose="020B0503020204020204" charset="-122"/>
            </a:endParaRPr>
          </a:p>
        </p:txBody>
      </p:sp>
      <p:sp>
        <p:nvSpPr>
          <p:cNvPr id="5" name="文本框 4"/>
          <p:cNvSpPr txBox="1"/>
          <p:nvPr/>
        </p:nvSpPr>
        <p:spPr>
          <a:xfrm>
            <a:off x="827405" y="3551555"/>
            <a:ext cx="7270115" cy="878205"/>
          </a:xfrm>
          <a:prstGeom prst="rect">
            <a:avLst/>
          </a:prstGeom>
        </p:spPr>
        <p:txBody>
          <a:bodyPr>
            <a:noAutofit/>
            <a:extLst>
              <a:ext uri="{4A0BC546-FE56-4ADE-93B0-CB8AF2F6F144}">
                <wpsdc:textFrameExt xmlns:wpsdc="http://www.wps.cn/officeDocument/2022/drawingmlCustomData" type="text"/>
              </a:ext>
            </a:extLst>
          </a:bodyPr>
          <a:p>
            <a:pPr algn="l"/>
            <a:r>
              <a:rPr lang="zh-CN" altLang="en-US" sz="1350" b="1">
                <a:latin typeface="Arial" panose="020B0604020202020204" pitchFamily="34" charset="0"/>
                <a:ea typeface="微软雅黑" panose="020B0503020204020204" charset="-122"/>
              </a:rPr>
              <a:t>头脑风暴：除了申请环节要求客户提供访问通讯录的权限进行关联以外，还有哪些方式可以修复逾期或失联客户？</a:t>
            </a:r>
            <a:endParaRPr lang="zh-CN" altLang="en-US" sz="1350" b="1">
              <a:latin typeface="Arial" panose="020B0604020202020204" pitchFamily="34" charset="0"/>
              <a:ea typeface="微软雅黑" panose="020B0503020204020204" charset="-122"/>
            </a:endParaRPr>
          </a:p>
        </p:txBody>
      </p:sp>
      <p:sp>
        <p:nvSpPr>
          <p:cNvPr id="6" name="文本框 5"/>
          <p:cNvSpPr txBox="1"/>
          <p:nvPr/>
        </p:nvSpPr>
        <p:spPr>
          <a:xfrm>
            <a:off x="899795" y="4084320"/>
            <a:ext cx="5281930" cy="71437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350">
                <a:latin typeface="Arial" panose="020B0604020202020204" pitchFamily="34" charset="0"/>
                <a:ea typeface="微软雅黑" panose="020B0503020204020204" charset="-122"/>
              </a:rPr>
              <a:t>花呗和白条是如何做到低不良贷款率的》背靠淘宝、京东等平台，不还款就不能再使用该电商平台；根据商家违约后损失额计算放款额度等。</a:t>
            </a:r>
            <a:endParaRPr lang="zh-CN" altLang="en-US" sz="1350">
              <a:latin typeface="Arial" panose="020B0604020202020204" pitchFamily="34" charset="0"/>
              <a:ea typeface="微软雅黑" panose="020B0503020204020204"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419608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金融科技细分领域分析</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21" name="矩形: 圆角 20"/>
          <p:cNvSpPr>
            <a:spLocks noChangeAspect="1"/>
          </p:cNvSpPr>
          <p:nvPr>
            <p:custDataLst>
              <p:tags r:id="rId1"/>
            </p:custDataLst>
          </p:nvPr>
        </p:nvSpPr>
        <p:spPr>
          <a:xfrm rot="2700000">
            <a:off x="5147594" y="3548336"/>
            <a:ext cx="1375882" cy="1375882"/>
          </a:xfrm>
          <a:prstGeom prst="roundRect">
            <a:avLst>
              <a:gd name="adj" fmla="val 14848"/>
            </a:avLst>
          </a:prstGeom>
          <a:noFill/>
          <a:ln w="22225" cap="flat">
            <a:gradFill flip="none" rotWithShape="1">
              <a:gsLst>
                <a:gs pos="0">
                  <a:schemeClr val="accent1">
                    <a:alpha val="11000"/>
                  </a:schemeClr>
                </a:gs>
                <a:gs pos="100000">
                  <a:schemeClr val="accent1">
                    <a:alpha val="0"/>
                  </a:schemeClr>
                </a:gs>
              </a:gsLst>
              <a:lin ang="16200000" scaled="1"/>
              <a:tileRect/>
            </a:gradFill>
            <a:prstDash val="solid"/>
            <a:miter/>
          </a:ln>
          <a:effectLst>
            <a:outerShdw blurRad="241300" dist="228600" dir="5400000" algn="t" rotWithShape="0">
              <a:schemeClr val="accent1">
                <a:alpha val="17000"/>
              </a:schemeClr>
            </a:outerShdw>
          </a:effectLst>
        </p:spPr>
        <p:txBody>
          <a:bodyPr rtlCol="0" anchor="ctr"/>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5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24" name="矩形: 圆角 23"/>
          <p:cNvSpPr>
            <a:spLocks noChangeAspect="1"/>
          </p:cNvSpPr>
          <p:nvPr>
            <p:custDataLst>
              <p:tags r:id="rId2"/>
            </p:custDataLst>
          </p:nvPr>
        </p:nvSpPr>
        <p:spPr>
          <a:xfrm rot="2700000">
            <a:off x="3694955" y="2277204"/>
            <a:ext cx="1548277" cy="1548277"/>
          </a:xfrm>
          <a:prstGeom prst="roundRect">
            <a:avLst>
              <a:gd name="adj" fmla="val 14848"/>
            </a:avLst>
          </a:prstGeom>
          <a:gradFill flip="none" rotWithShape="1">
            <a:gsLst>
              <a:gs pos="100000">
                <a:schemeClr val="accent1">
                  <a:lumMod val="20000"/>
                  <a:lumOff val="80000"/>
                  <a:alpha val="10000"/>
                </a:schemeClr>
              </a:gs>
              <a:gs pos="0">
                <a:schemeClr val="accent1">
                  <a:lumMod val="20000"/>
                  <a:lumOff val="80000"/>
                  <a:alpha val="40000"/>
                </a:schemeClr>
              </a:gs>
            </a:gsLst>
            <a:lin ang="5400000" scaled="1"/>
            <a:tileRect/>
          </a:gradFill>
          <a:ln w="9525" cap="flat">
            <a:noFill/>
            <a:prstDash val="solid"/>
            <a:miter/>
          </a:ln>
          <a:effectLst/>
        </p:spPr>
        <p:txBody>
          <a:bodyPr rtlCol="0" anchor="ctr"/>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5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20" name="矩形: 圆角 19"/>
          <p:cNvSpPr>
            <a:spLocks noChangeAspect="1"/>
          </p:cNvSpPr>
          <p:nvPr>
            <p:custDataLst>
              <p:tags r:id="rId3"/>
            </p:custDataLst>
          </p:nvPr>
        </p:nvSpPr>
        <p:spPr>
          <a:xfrm rot="2700000">
            <a:off x="2404045" y="3548336"/>
            <a:ext cx="1375882" cy="1375882"/>
          </a:xfrm>
          <a:prstGeom prst="roundRect">
            <a:avLst>
              <a:gd name="adj" fmla="val 14848"/>
            </a:avLst>
          </a:prstGeom>
          <a:noFill/>
          <a:ln w="22225" cap="flat">
            <a:gradFill flip="none" rotWithShape="1">
              <a:gsLst>
                <a:gs pos="0">
                  <a:schemeClr val="accent1">
                    <a:alpha val="11000"/>
                  </a:schemeClr>
                </a:gs>
                <a:gs pos="100000">
                  <a:schemeClr val="accent1">
                    <a:alpha val="0"/>
                  </a:schemeClr>
                </a:gs>
              </a:gsLst>
              <a:lin ang="16200000" scaled="1"/>
              <a:tileRect/>
            </a:gradFill>
            <a:prstDash val="solid"/>
            <a:miter/>
          </a:ln>
          <a:effectLst>
            <a:outerShdw blurRad="241300" dist="228600" dir="5400000" algn="t" rotWithShape="0">
              <a:schemeClr val="accent1">
                <a:alpha val="17000"/>
              </a:schemeClr>
            </a:outerShdw>
          </a:effectLst>
        </p:spPr>
        <p:txBody>
          <a:bodyPr rtlCol="0" anchor="ctr"/>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5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4" name="矩形: 圆角 2"/>
          <p:cNvSpPr>
            <a:spLocks noChangeAspect="1"/>
          </p:cNvSpPr>
          <p:nvPr>
            <p:custDataLst>
              <p:tags r:id="rId4"/>
            </p:custDataLst>
          </p:nvPr>
        </p:nvSpPr>
        <p:spPr>
          <a:xfrm rot="2700000">
            <a:off x="946171" y="2889791"/>
            <a:ext cx="1548277" cy="1548277"/>
          </a:xfrm>
          <a:prstGeom prst="roundRect">
            <a:avLst>
              <a:gd name="adj" fmla="val 14848"/>
            </a:avLst>
          </a:prstGeom>
          <a:gradFill flip="none" rotWithShape="0">
            <a:gsLst>
              <a:gs pos="14000">
                <a:schemeClr val="accent1">
                  <a:lumMod val="75000"/>
                </a:schemeClr>
              </a:gs>
              <a:gs pos="100000">
                <a:schemeClr val="accent1">
                  <a:lumMod val="60000"/>
                  <a:lumOff val="40000"/>
                </a:schemeClr>
              </a:gs>
              <a:gs pos="61000">
                <a:schemeClr val="accent1"/>
              </a:gs>
            </a:gsLst>
            <a:lin ang="16200000" scaled="1"/>
            <a:tileRect/>
          </a:gradFill>
          <a:ln w="9525" cap="flat">
            <a:noFill/>
            <a:prstDash val="solid"/>
            <a:miter/>
          </a:ln>
          <a:effectLst>
            <a:outerShdw blurRad="241300" dist="228600" dir="5400000" algn="t" rotWithShape="0">
              <a:schemeClr val="accent1">
                <a:alpha val="17000"/>
              </a:schemeClr>
            </a:outerShdw>
          </a:effectLst>
        </p:spPr>
        <p:txBody>
          <a:bodyPr rtlCol="0" anchor="ctr"/>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5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2" name="矩形: 圆角 11"/>
          <p:cNvSpPr>
            <a:spLocks noChangeAspect="1"/>
          </p:cNvSpPr>
          <p:nvPr>
            <p:custDataLst>
              <p:tags r:id="rId5"/>
            </p:custDataLst>
          </p:nvPr>
        </p:nvSpPr>
        <p:spPr>
          <a:xfrm rot="2700000">
            <a:off x="2317945" y="2271387"/>
            <a:ext cx="1548277" cy="1548277"/>
          </a:xfrm>
          <a:prstGeom prst="roundRect">
            <a:avLst>
              <a:gd name="adj" fmla="val 14848"/>
            </a:avLst>
          </a:prstGeom>
          <a:solidFill>
            <a:srgbClr val="FFFFFF"/>
          </a:solidFill>
          <a:ln w="15875" cap="flat">
            <a:gradFill>
              <a:gsLst>
                <a:gs pos="0">
                  <a:schemeClr val="accent1">
                    <a:lumMod val="60000"/>
                    <a:lumOff val="40000"/>
                  </a:schemeClr>
                </a:gs>
                <a:gs pos="100000">
                  <a:schemeClr val="accent1">
                    <a:lumMod val="75000"/>
                  </a:schemeClr>
                </a:gs>
              </a:gsLst>
              <a:lin ang="5400000" scaled="1"/>
            </a:gradFill>
            <a:prstDash val="solid"/>
            <a:miter/>
          </a:ln>
          <a:effectLst>
            <a:outerShdw blurRad="241300" dist="228600" dir="5400000" algn="t" rotWithShape="0">
              <a:schemeClr val="accent1">
                <a:alpha val="17000"/>
              </a:schemeClr>
            </a:outerShdw>
          </a:effectLst>
        </p:spPr>
        <p:txBody>
          <a:bodyPr rtlCol="0" anchor="ctr"/>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5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3" name="矩形: 圆角 12"/>
          <p:cNvSpPr>
            <a:spLocks noChangeAspect="1"/>
          </p:cNvSpPr>
          <p:nvPr>
            <p:custDataLst>
              <p:tags r:id="rId6"/>
            </p:custDataLst>
          </p:nvPr>
        </p:nvSpPr>
        <p:spPr>
          <a:xfrm rot="2700000">
            <a:off x="3694955" y="2889791"/>
            <a:ext cx="1548277" cy="1548277"/>
          </a:xfrm>
          <a:prstGeom prst="roundRect">
            <a:avLst>
              <a:gd name="adj" fmla="val 14848"/>
            </a:avLst>
          </a:prstGeom>
          <a:gradFill flip="none" rotWithShape="0">
            <a:gsLst>
              <a:gs pos="14000">
                <a:schemeClr val="accent1">
                  <a:lumMod val="75000"/>
                </a:schemeClr>
              </a:gs>
              <a:gs pos="100000">
                <a:schemeClr val="accent1">
                  <a:lumMod val="60000"/>
                  <a:lumOff val="40000"/>
                </a:schemeClr>
              </a:gs>
              <a:gs pos="61000">
                <a:schemeClr val="accent1"/>
              </a:gs>
            </a:gsLst>
            <a:lin ang="16200000" scaled="1"/>
            <a:tileRect/>
          </a:gradFill>
          <a:ln w="9525" cap="flat">
            <a:noFill/>
            <a:prstDash val="solid"/>
            <a:miter/>
          </a:ln>
          <a:effectLst>
            <a:outerShdw blurRad="241300" dist="228600" dir="5400000" algn="t" rotWithShape="0">
              <a:schemeClr val="accent1">
                <a:alpha val="17000"/>
              </a:schemeClr>
            </a:outerShdw>
          </a:effectLst>
        </p:spPr>
        <p:txBody>
          <a:bodyPr rtlCol="0" anchor="ctr"/>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5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14" name="矩形: 圆角 13"/>
          <p:cNvSpPr>
            <a:spLocks noChangeAspect="1"/>
          </p:cNvSpPr>
          <p:nvPr>
            <p:custDataLst>
              <p:tags r:id="rId7"/>
            </p:custDataLst>
          </p:nvPr>
        </p:nvSpPr>
        <p:spPr>
          <a:xfrm rot="2700000">
            <a:off x="5061494" y="2271387"/>
            <a:ext cx="1548277" cy="1548277"/>
          </a:xfrm>
          <a:prstGeom prst="roundRect">
            <a:avLst>
              <a:gd name="adj" fmla="val 14848"/>
            </a:avLst>
          </a:prstGeom>
          <a:solidFill>
            <a:srgbClr val="FFFFFF"/>
          </a:solidFill>
          <a:ln w="15875" cap="flat">
            <a:gradFill>
              <a:gsLst>
                <a:gs pos="0">
                  <a:schemeClr val="accent1">
                    <a:lumMod val="60000"/>
                    <a:lumOff val="40000"/>
                  </a:schemeClr>
                </a:gs>
                <a:gs pos="100000">
                  <a:schemeClr val="accent1">
                    <a:lumMod val="75000"/>
                  </a:schemeClr>
                </a:gs>
              </a:gsLst>
              <a:lin ang="5400000" scaled="1"/>
            </a:gradFill>
            <a:prstDash val="solid"/>
            <a:miter/>
          </a:ln>
          <a:effectLst>
            <a:outerShdw blurRad="241300" dist="228600" dir="5400000" algn="t" rotWithShape="0">
              <a:schemeClr val="accent1">
                <a:alpha val="17000"/>
              </a:schemeClr>
            </a:outerShdw>
          </a:effectLst>
        </p:spPr>
        <p:txBody>
          <a:bodyPr rtlCol="0" anchor="ctr"/>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5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33" name="任意多边形: 形状 32"/>
          <p:cNvSpPr/>
          <p:nvPr>
            <p:custDataLst>
              <p:tags r:id="rId8"/>
            </p:custDataLst>
          </p:nvPr>
        </p:nvSpPr>
        <p:spPr>
          <a:xfrm>
            <a:off x="5736328" y="3372064"/>
            <a:ext cx="198621" cy="198622"/>
          </a:xfrm>
          <a:custGeom>
            <a:avLst/>
            <a:gdLst>
              <a:gd name="connsiteX0" fmla="*/ 216236 w 216800"/>
              <a:gd name="connsiteY0" fmla="*/ 137858 h 216801"/>
              <a:gd name="connsiteX1" fmla="*/ 216004 w 216800"/>
              <a:gd name="connsiteY1" fmla="*/ 144612 h 216801"/>
              <a:gd name="connsiteX2" fmla="*/ 213679 w 216800"/>
              <a:gd name="connsiteY2" fmla="*/ 152646 h 216801"/>
              <a:gd name="connsiteX3" fmla="*/ 209726 w 216800"/>
              <a:gd name="connsiteY3" fmla="*/ 159981 h 216801"/>
              <a:gd name="connsiteX4" fmla="*/ 204611 w 216800"/>
              <a:gd name="connsiteY4" fmla="*/ 164638 h 216801"/>
              <a:gd name="connsiteX5" fmla="*/ 199728 w 216800"/>
              <a:gd name="connsiteY5" fmla="*/ 166036 h 216801"/>
              <a:gd name="connsiteX6" fmla="*/ 195078 w 216800"/>
              <a:gd name="connsiteY6" fmla="*/ 165104 h 216801"/>
              <a:gd name="connsiteX7" fmla="*/ 189265 w 216800"/>
              <a:gd name="connsiteY7" fmla="*/ 163823 h 216801"/>
              <a:gd name="connsiteX8" fmla="*/ 182173 w 216800"/>
              <a:gd name="connsiteY8" fmla="*/ 163590 h 216801"/>
              <a:gd name="connsiteX9" fmla="*/ 174966 w 216800"/>
              <a:gd name="connsiteY9" fmla="*/ 165104 h 216801"/>
              <a:gd name="connsiteX10" fmla="*/ 168804 w 216800"/>
              <a:gd name="connsiteY10" fmla="*/ 169063 h 216801"/>
              <a:gd name="connsiteX11" fmla="*/ 162293 w 216800"/>
              <a:gd name="connsiteY11" fmla="*/ 182336 h 216801"/>
              <a:gd name="connsiteX12" fmla="*/ 164386 w 216800"/>
              <a:gd name="connsiteY12" fmla="*/ 196542 h 216801"/>
              <a:gd name="connsiteX13" fmla="*/ 163688 w 216800"/>
              <a:gd name="connsiteY13" fmla="*/ 205856 h 216801"/>
              <a:gd name="connsiteX14" fmla="*/ 159271 w 216800"/>
              <a:gd name="connsiteY14" fmla="*/ 209698 h 216801"/>
              <a:gd name="connsiteX15" fmla="*/ 152644 w 216800"/>
              <a:gd name="connsiteY15" fmla="*/ 213307 h 216801"/>
              <a:gd name="connsiteX16" fmla="*/ 145087 w 216800"/>
              <a:gd name="connsiteY16" fmla="*/ 215870 h 216801"/>
              <a:gd name="connsiteX17" fmla="*/ 138112 w 216800"/>
              <a:gd name="connsiteY17" fmla="*/ 216802 h 216801"/>
              <a:gd name="connsiteX18" fmla="*/ 134159 w 216800"/>
              <a:gd name="connsiteY18" fmla="*/ 215171 h 216801"/>
              <a:gd name="connsiteX19" fmla="*/ 131602 w 216800"/>
              <a:gd name="connsiteY19" fmla="*/ 211679 h 216801"/>
              <a:gd name="connsiteX20" fmla="*/ 131369 w 216800"/>
              <a:gd name="connsiteY20" fmla="*/ 211679 h 216801"/>
              <a:gd name="connsiteX21" fmla="*/ 122650 w 216800"/>
              <a:gd name="connsiteY21" fmla="*/ 199219 h 216801"/>
              <a:gd name="connsiteX22" fmla="*/ 108350 w 216800"/>
              <a:gd name="connsiteY22" fmla="*/ 193979 h 216801"/>
              <a:gd name="connsiteX23" fmla="*/ 94051 w 216800"/>
              <a:gd name="connsiteY23" fmla="*/ 199219 h 216801"/>
              <a:gd name="connsiteX24" fmla="*/ 85099 w 216800"/>
              <a:gd name="connsiteY24" fmla="*/ 211444 h 216801"/>
              <a:gd name="connsiteX25" fmla="*/ 81611 w 216800"/>
              <a:gd name="connsiteY25" fmla="*/ 215520 h 216801"/>
              <a:gd name="connsiteX26" fmla="*/ 76496 w 216800"/>
              <a:gd name="connsiteY26" fmla="*/ 216802 h 216801"/>
              <a:gd name="connsiteX27" fmla="*/ 69172 w 216800"/>
              <a:gd name="connsiteY27" fmla="*/ 215636 h 216801"/>
              <a:gd name="connsiteX28" fmla="*/ 61034 w 216800"/>
              <a:gd name="connsiteY28" fmla="*/ 212725 h 216801"/>
              <a:gd name="connsiteX29" fmla="*/ 53710 w 216800"/>
              <a:gd name="connsiteY29" fmla="*/ 208651 h 216801"/>
              <a:gd name="connsiteX30" fmla="*/ 48827 w 216800"/>
              <a:gd name="connsiteY30" fmla="*/ 203993 h 216801"/>
              <a:gd name="connsiteX31" fmla="*/ 47548 w 216800"/>
              <a:gd name="connsiteY31" fmla="*/ 200151 h 216801"/>
              <a:gd name="connsiteX32" fmla="*/ 49292 w 216800"/>
              <a:gd name="connsiteY32" fmla="*/ 193979 h 216801"/>
              <a:gd name="connsiteX33" fmla="*/ 51268 w 216800"/>
              <a:gd name="connsiteY33" fmla="*/ 181754 h 216801"/>
              <a:gd name="connsiteX34" fmla="*/ 45339 w 216800"/>
              <a:gd name="connsiteY34" fmla="*/ 169063 h 216801"/>
              <a:gd name="connsiteX35" fmla="*/ 37434 w 216800"/>
              <a:gd name="connsiteY35" fmla="*/ 164522 h 216801"/>
              <a:gd name="connsiteX36" fmla="*/ 28598 w 216800"/>
              <a:gd name="connsiteY36" fmla="*/ 163707 h 216801"/>
              <a:gd name="connsiteX37" fmla="*/ 18600 w 216800"/>
              <a:gd name="connsiteY37" fmla="*/ 165570 h 216801"/>
              <a:gd name="connsiteX38" fmla="*/ 12090 w 216800"/>
              <a:gd name="connsiteY38" fmla="*/ 165104 h 216801"/>
              <a:gd name="connsiteX39" fmla="*/ 7323 w 216800"/>
              <a:gd name="connsiteY39" fmla="*/ 160796 h 216801"/>
              <a:gd name="connsiteX40" fmla="*/ 3371 w 216800"/>
              <a:gd name="connsiteY40" fmla="*/ 153344 h 216801"/>
              <a:gd name="connsiteX41" fmla="*/ 696 w 216800"/>
              <a:gd name="connsiteY41" fmla="*/ 144961 h 216801"/>
              <a:gd name="connsiteX42" fmla="*/ 231 w 216800"/>
              <a:gd name="connsiteY42" fmla="*/ 137858 h 216801"/>
              <a:gd name="connsiteX43" fmla="*/ 4882 w 216800"/>
              <a:gd name="connsiteY43" fmla="*/ 131338 h 216801"/>
              <a:gd name="connsiteX44" fmla="*/ 17437 w 216800"/>
              <a:gd name="connsiteY44" fmla="*/ 122140 h 216801"/>
              <a:gd name="connsiteX45" fmla="*/ 23018 w 216800"/>
              <a:gd name="connsiteY45" fmla="*/ 107818 h 216801"/>
              <a:gd name="connsiteX46" fmla="*/ 17437 w 216800"/>
              <a:gd name="connsiteY46" fmla="*/ 93613 h 216801"/>
              <a:gd name="connsiteX47" fmla="*/ 4882 w 216800"/>
              <a:gd name="connsiteY47" fmla="*/ 84764 h 216801"/>
              <a:gd name="connsiteX48" fmla="*/ 1394 w 216800"/>
              <a:gd name="connsiteY48" fmla="*/ 81388 h 216801"/>
              <a:gd name="connsiteX49" fmla="*/ -1 w 216800"/>
              <a:gd name="connsiteY49" fmla="*/ 75915 h 216801"/>
              <a:gd name="connsiteX50" fmla="*/ 929 w 216800"/>
              <a:gd name="connsiteY50" fmla="*/ 69162 h 216801"/>
              <a:gd name="connsiteX51" fmla="*/ 3371 w 216800"/>
              <a:gd name="connsiteY51" fmla="*/ 61943 h 216801"/>
              <a:gd name="connsiteX52" fmla="*/ 6858 w 216800"/>
              <a:gd name="connsiteY52" fmla="*/ 55539 h 216801"/>
              <a:gd name="connsiteX53" fmla="*/ 11160 w 216800"/>
              <a:gd name="connsiteY53" fmla="*/ 51231 h 216801"/>
              <a:gd name="connsiteX54" fmla="*/ 14764 w 216800"/>
              <a:gd name="connsiteY54" fmla="*/ 50300 h 216801"/>
              <a:gd name="connsiteX55" fmla="*/ 18600 w 216800"/>
              <a:gd name="connsiteY55" fmla="*/ 51231 h 216801"/>
              <a:gd name="connsiteX56" fmla="*/ 33132 w 216800"/>
              <a:gd name="connsiteY56" fmla="*/ 52978 h 216801"/>
              <a:gd name="connsiteX57" fmla="*/ 46502 w 216800"/>
              <a:gd name="connsiteY57" fmla="*/ 46341 h 216801"/>
              <a:gd name="connsiteX58" fmla="*/ 50571 w 216800"/>
              <a:gd name="connsiteY58" fmla="*/ 39471 h 216801"/>
              <a:gd name="connsiteX59" fmla="*/ 52198 w 216800"/>
              <a:gd name="connsiteY59" fmla="*/ 31437 h 216801"/>
              <a:gd name="connsiteX60" fmla="*/ 52198 w 216800"/>
              <a:gd name="connsiteY60" fmla="*/ 24218 h 216801"/>
              <a:gd name="connsiteX61" fmla="*/ 51617 w 216800"/>
              <a:gd name="connsiteY61" fmla="*/ 19561 h 216801"/>
              <a:gd name="connsiteX62" fmla="*/ 50803 w 216800"/>
              <a:gd name="connsiteY62" fmla="*/ 16301 h 216801"/>
              <a:gd name="connsiteX63" fmla="*/ 51152 w 216800"/>
              <a:gd name="connsiteY63" fmla="*/ 13041 h 216801"/>
              <a:gd name="connsiteX64" fmla="*/ 56151 w 216800"/>
              <a:gd name="connsiteY64" fmla="*/ 7335 h 216801"/>
              <a:gd name="connsiteX65" fmla="*/ 63940 w 216800"/>
              <a:gd name="connsiteY65" fmla="*/ 3260 h 216801"/>
              <a:gd name="connsiteX66" fmla="*/ 72078 w 216800"/>
              <a:gd name="connsiteY66" fmla="*/ 815 h 216801"/>
              <a:gd name="connsiteX67" fmla="*/ 78356 w 216800"/>
              <a:gd name="connsiteY67" fmla="*/ 0 h 216801"/>
              <a:gd name="connsiteX68" fmla="*/ 83123 w 216800"/>
              <a:gd name="connsiteY68" fmla="*/ 1980 h 216801"/>
              <a:gd name="connsiteX69" fmla="*/ 85564 w 216800"/>
              <a:gd name="connsiteY69" fmla="*/ 6055 h 216801"/>
              <a:gd name="connsiteX70" fmla="*/ 93934 w 216800"/>
              <a:gd name="connsiteY70" fmla="*/ 17116 h 216801"/>
              <a:gd name="connsiteX71" fmla="*/ 107653 w 216800"/>
              <a:gd name="connsiteY71" fmla="*/ 21890 h 216801"/>
              <a:gd name="connsiteX72" fmla="*/ 122069 w 216800"/>
              <a:gd name="connsiteY72" fmla="*/ 17349 h 216801"/>
              <a:gd name="connsiteX73" fmla="*/ 130904 w 216800"/>
              <a:gd name="connsiteY73" fmla="*/ 5822 h 216801"/>
              <a:gd name="connsiteX74" fmla="*/ 133811 w 216800"/>
              <a:gd name="connsiteY74" fmla="*/ 1980 h 216801"/>
              <a:gd name="connsiteX75" fmla="*/ 137879 w 216800"/>
              <a:gd name="connsiteY75" fmla="*/ 0 h 216801"/>
              <a:gd name="connsiteX76" fmla="*/ 144971 w 216800"/>
              <a:gd name="connsiteY76" fmla="*/ 931 h 216801"/>
              <a:gd name="connsiteX77" fmla="*/ 152528 w 216800"/>
              <a:gd name="connsiteY77" fmla="*/ 3493 h 216801"/>
              <a:gd name="connsiteX78" fmla="*/ 159387 w 216800"/>
              <a:gd name="connsiteY78" fmla="*/ 7685 h 216801"/>
              <a:gd name="connsiteX79" fmla="*/ 164386 w 216800"/>
              <a:gd name="connsiteY79" fmla="*/ 13273 h 216801"/>
              <a:gd name="connsiteX80" fmla="*/ 165083 w 216800"/>
              <a:gd name="connsiteY80" fmla="*/ 17349 h 216801"/>
              <a:gd name="connsiteX81" fmla="*/ 164153 w 216800"/>
              <a:gd name="connsiteY81" fmla="*/ 20493 h 216801"/>
              <a:gd name="connsiteX82" fmla="*/ 162293 w 216800"/>
              <a:gd name="connsiteY82" fmla="*/ 34697 h 216801"/>
              <a:gd name="connsiteX83" fmla="*/ 169036 w 216800"/>
              <a:gd name="connsiteY83" fmla="*/ 47738 h 216801"/>
              <a:gd name="connsiteX84" fmla="*/ 182755 w 216800"/>
              <a:gd name="connsiteY84" fmla="*/ 53909 h 216801"/>
              <a:gd name="connsiteX85" fmla="*/ 197869 w 216800"/>
              <a:gd name="connsiteY85" fmla="*/ 51231 h 216801"/>
              <a:gd name="connsiteX86" fmla="*/ 202402 w 216800"/>
              <a:gd name="connsiteY86" fmla="*/ 50300 h 216801"/>
              <a:gd name="connsiteX87" fmla="*/ 206935 w 216800"/>
              <a:gd name="connsiteY87" fmla="*/ 52395 h 216801"/>
              <a:gd name="connsiteX88" fmla="*/ 213097 w 216800"/>
              <a:gd name="connsiteY88" fmla="*/ 62292 h 216801"/>
              <a:gd name="connsiteX89" fmla="*/ 216701 w 216800"/>
              <a:gd name="connsiteY89" fmla="*/ 75682 h 216801"/>
              <a:gd name="connsiteX90" fmla="*/ 215424 w 216800"/>
              <a:gd name="connsiteY90" fmla="*/ 81853 h 216801"/>
              <a:gd name="connsiteX91" fmla="*/ 211818 w 216800"/>
              <a:gd name="connsiteY91" fmla="*/ 84764 h 216801"/>
              <a:gd name="connsiteX92" fmla="*/ 199496 w 216800"/>
              <a:gd name="connsiteY92" fmla="*/ 93730 h 216801"/>
              <a:gd name="connsiteX93" fmla="*/ 194380 w 216800"/>
              <a:gd name="connsiteY93" fmla="*/ 108284 h 216801"/>
              <a:gd name="connsiteX94" fmla="*/ 198681 w 216800"/>
              <a:gd name="connsiteY94" fmla="*/ 122140 h 216801"/>
              <a:gd name="connsiteX95" fmla="*/ 209959 w 216800"/>
              <a:gd name="connsiteY95" fmla="*/ 130639 h 216801"/>
              <a:gd name="connsiteX96" fmla="*/ 212748 w 216800"/>
              <a:gd name="connsiteY96" fmla="*/ 132502 h 216801"/>
              <a:gd name="connsiteX97" fmla="*/ 216236 w 216800"/>
              <a:gd name="connsiteY97" fmla="*/ 137858 h 216801"/>
              <a:gd name="connsiteX98" fmla="*/ 108118 w 216800"/>
              <a:gd name="connsiteY98" fmla="*/ 158816 h 216801"/>
              <a:gd name="connsiteX99" fmla="*/ 127881 w 216800"/>
              <a:gd name="connsiteY99" fmla="*/ 154858 h 216801"/>
              <a:gd name="connsiteX100" fmla="*/ 144041 w 216800"/>
              <a:gd name="connsiteY100" fmla="*/ 143913 h 216801"/>
              <a:gd name="connsiteX101" fmla="*/ 154853 w 216800"/>
              <a:gd name="connsiteY101" fmla="*/ 127729 h 216801"/>
              <a:gd name="connsiteX102" fmla="*/ 158805 w 216800"/>
              <a:gd name="connsiteY102" fmla="*/ 108051 h 216801"/>
              <a:gd name="connsiteX103" fmla="*/ 154853 w 216800"/>
              <a:gd name="connsiteY103" fmla="*/ 88374 h 216801"/>
              <a:gd name="connsiteX104" fmla="*/ 144041 w 216800"/>
              <a:gd name="connsiteY104" fmla="*/ 72306 h 216801"/>
              <a:gd name="connsiteX105" fmla="*/ 127881 w 216800"/>
              <a:gd name="connsiteY105" fmla="*/ 61477 h 216801"/>
              <a:gd name="connsiteX106" fmla="*/ 108118 w 216800"/>
              <a:gd name="connsiteY106" fmla="*/ 57519 h 216801"/>
              <a:gd name="connsiteX107" fmla="*/ 88470 w 216800"/>
              <a:gd name="connsiteY107" fmla="*/ 61477 h 216801"/>
              <a:gd name="connsiteX108" fmla="*/ 72427 w 216800"/>
              <a:gd name="connsiteY108" fmla="*/ 72306 h 216801"/>
              <a:gd name="connsiteX109" fmla="*/ 61615 w 216800"/>
              <a:gd name="connsiteY109" fmla="*/ 88374 h 216801"/>
              <a:gd name="connsiteX110" fmla="*/ 57662 w 216800"/>
              <a:gd name="connsiteY110" fmla="*/ 108051 h 216801"/>
              <a:gd name="connsiteX111" fmla="*/ 61615 w 216800"/>
              <a:gd name="connsiteY111" fmla="*/ 127729 h 216801"/>
              <a:gd name="connsiteX112" fmla="*/ 72427 w 216800"/>
              <a:gd name="connsiteY112" fmla="*/ 143913 h 216801"/>
              <a:gd name="connsiteX113" fmla="*/ 88470 w 216800"/>
              <a:gd name="connsiteY113" fmla="*/ 154858 h 216801"/>
              <a:gd name="connsiteX114" fmla="*/ 108118 w 216800"/>
              <a:gd name="connsiteY114" fmla="*/ 158816 h 21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216800" h="216801">
                <a:moveTo>
                  <a:pt x="216236" y="137858"/>
                </a:moveTo>
                <a:cubicBezTo>
                  <a:pt x="216547" y="139721"/>
                  <a:pt x="216471" y="141972"/>
                  <a:pt x="216004" y="144612"/>
                </a:cubicBezTo>
                <a:cubicBezTo>
                  <a:pt x="215539" y="147251"/>
                  <a:pt x="214765" y="149929"/>
                  <a:pt x="213679" y="152646"/>
                </a:cubicBezTo>
                <a:cubicBezTo>
                  <a:pt x="212594" y="155362"/>
                  <a:pt x="211277" y="157808"/>
                  <a:pt x="209726" y="159981"/>
                </a:cubicBezTo>
                <a:cubicBezTo>
                  <a:pt x="208175" y="162154"/>
                  <a:pt x="206470" y="163707"/>
                  <a:pt x="204611" y="164638"/>
                </a:cubicBezTo>
                <a:cubicBezTo>
                  <a:pt x="202750" y="165570"/>
                  <a:pt x="201123" y="166036"/>
                  <a:pt x="199728" y="166036"/>
                </a:cubicBezTo>
                <a:cubicBezTo>
                  <a:pt x="198334" y="166036"/>
                  <a:pt x="196783" y="165725"/>
                  <a:pt x="195078" y="165104"/>
                </a:cubicBezTo>
                <a:cubicBezTo>
                  <a:pt x="193527" y="164638"/>
                  <a:pt x="191589" y="164211"/>
                  <a:pt x="189265" y="163823"/>
                </a:cubicBezTo>
                <a:cubicBezTo>
                  <a:pt x="186939" y="163435"/>
                  <a:pt x="184575" y="163358"/>
                  <a:pt x="182173" y="163590"/>
                </a:cubicBezTo>
                <a:cubicBezTo>
                  <a:pt x="179771" y="163823"/>
                  <a:pt x="177368" y="164328"/>
                  <a:pt x="174966" y="165104"/>
                </a:cubicBezTo>
                <a:cubicBezTo>
                  <a:pt x="172563" y="165880"/>
                  <a:pt x="170509" y="167200"/>
                  <a:pt x="168804" y="169063"/>
                </a:cubicBezTo>
                <a:cubicBezTo>
                  <a:pt x="165083" y="172944"/>
                  <a:pt x="162913" y="177369"/>
                  <a:pt x="162293" y="182336"/>
                </a:cubicBezTo>
                <a:cubicBezTo>
                  <a:pt x="161673" y="187303"/>
                  <a:pt x="162371" y="192039"/>
                  <a:pt x="164386" y="196542"/>
                </a:cubicBezTo>
                <a:cubicBezTo>
                  <a:pt x="165936" y="199645"/>
                  <a:pt x="165704" y="202751"/>
                  <a:pt x="163688" y="205856"/>
                </a:cubicBezTo>
                <a:cubicBezTo>
                  <a:pt x="162758" y="207098"/>
                  <a:pt x="161286" y="208380"/>
                  <a:pt x="159271" y="209698"/>
                </a:cubicBezTo>
                <a:cubicBezTo>
                  <a:pt x="157255" y="211018"/>
                  <a:pt x="155046" y="212221"/>
                  <a:pt x="152644" y="213307"/>
                </a:cubicBezTo>
                <a:cubicBezTo>
                  <a:pt x="150241" y="214395"/>
                  <a:pt x="147722" y="215249"/>
                  <a:pt x="145087" y="215870"/>
                </a:cubicBezTo>
                <a:cubicBezTo>
                  <a:pt x="142452" y="216491"/>
                  <a:pt x="140127" y="216802"/>
                  <a:pt x="138112" y="216802"/>
                </a:cubicBezTo>
                <a:cubicBezTo>
                  <a:pt x="136717" y="216802"/>
                  <a:pt x="135399" y="216257"/>
                  <a:pt x="134159" y="215171"/>
                </a:cubicBezTo>
                <a:cubicBezTo>
                  <a:pt x="132919" y="214085"/>
                  <a:pt x="132067" y="212919"/>
                  <a:pt x="131602" y="211679"/>
                </a:cubicBezTo>
                <a:lnTo>
                  <a:pt x="131369" y="211679"/>
                </a:lnTo>
                <a:cubicBezTo>
                  <a:pt x="129664" y="206866"/>
                  <a:pt x="126757" y="202712"/>
                  <a:pt x="122650" y="199219"/>
                </a:cubicBezTo>
                <a:cubicBezTo>
                  <a:pt x="118542" y="195727"/>
                  <a:pt x="113775" y="193979"/>
                  <a:pt x="108350" y="193979"/>
                </a:cubicBezTo>
                <a:cubicBezTo>
                  <a:pt x="103080" y="193979"/>
                  <a:pt x="98313" y="195727"/>
                  <a:pt x="94051" y="199219"/>
                </a:cubicBezTo>
                <a:cubicBezTo>
                  <a:pt x="89788" y="202712"/>
                  <a:pt x="86804" y="206788"/>
                  <a:pt x="85099" y="211444"/>
                </a:cubicBezTo>
                <a:cubicBezTo>
                  <a:pt x="84324" y="213307"/>
                  <a:pt x="83161" y="214667"/>
                  <a:pt x="81611" y="215520"/>
                </a:cubicBezTo>
                <a:cubicBezTo>
                  <a:pt x="80061" y="216374"/>
                  <a:pt x="78356" y="216802"/>
                  <a:pt x="76496" y="216802"/>
                </a:cubicBezTo>
                <a:cubicBezTo>
                  <a:pt x="74326" y="216802"/>
                  <a:pt x="71884" y="216413"/>
                  <a:pt x="69172" y="215636"/>
                </a:cubicBezTo>
                <a:cubicBezTo>
                  <a:pt x="66459" y="214860"/>
                  <a:pt x="63746" y="213889"/>
                  <a:pt x="61034" y="212725"/>
                </a:cubicBezTo>
                <a:cubicBezTo>
                  <a:pt x="58321" y="211561"/>
                  <a:pt x="55879" y="210204"/>
                  <a:pt x="53710" y="208651"/>
                </a:cubicBezTo>
                <a:cubicBezTo>
                  <a:pt x="51540" y="207098"/>
                  <a:pt x="49912" y="205546"/>
                  <a:pt x="48827" y="203993"/>
                </a:cubicBezTo>
                <a:cubicBezTo>
                  <a:pt x="48052" y="202907"/>
                  <a:pt x="47625" y="201626"/>
                  <a:pt x="47548" y="200151"/>
                </a:cubicBezTo>
                <a:cubicBezTo>
                  <a:pt x="47471" y="198676"/>
                  <a:pt x="48052" y="196620"/>
                  <a:pt x="49292" y="193979"/>
                </a:cubicBezTo>
                <a:cubicBezTo>
                  <a:pt x="50997" y="190409"/>
                  <a:pt x="51656" y="186334"/>
                  <a:pt x="51268" y="181754"/>
                </a:cubicBezTo>
                <a:cubicBezTo>
                  <a:pt x="50881" y="177174"/>
                  <a:pt x="48904" y="172944"/>
                  <a:pt x="45339" y="169063"/>
                </a:cubicBezTo>
                <a:cubicBezTo>
                  <a:pt x="43169" y="166734"/>
                  <a:pt x="40534" y="165220"/>
                  <a:pt x="37434" y="164522"/>
                </a:cubicBezTo>
                <a:cubicBezTo>
                  <a:pt x="34334" y="163823"/>
                  <a:pt x="31388" y="163551"/>
                  <a:pt x="28598" y="163707"/>
                </a:cubicBezTo>
                <a:cubicBezTo>
                  <a:pt x="25343" y="163862"/>
                  <a:pt x="22010" y="164483"/>
                  <a:pt x="18600" y="165570"/>
                </a:cubicBezTo>
                <a:cubicBezTo>
                  <a:pt x="16430" y="166191"/>
                  <a:pt x="14260" y="166036"/>
                  <a:pt x="12090" y="165104"/>
                </a:cubicBezTo>
                <a:cubicBezTo>
                  <a:pt x="10385" y="164483"/>
                  <a:pt x="8796" y="163047"/>
                  <a:pt x="7323" y="160796"/>
                </a:cubicBezTo>
                <a:cubicBezTo>
                  <a:pt x="5851" y="158545"/>
                  <a:pt x="4533" y="156061"/>
                  <a:pt x="3371" y="153344"/>
                </a:cubicBezTo>
                <a:cubicBezTo>
                  <a:pt x="2208" y="150627"/>
                  <a:pt x="1317" y="147833"/>
                  <a:pt x="696" y="144961"/>
                </a:cubicBezTo>
                <a:cubicBezTo>
                  <a:pt x="77" y="142089"/>
                  <a:pt x="-79" y="139721"/>
                  <a:pt x="231" y="137858"/>
                </a:cubicBezTo>
                <a:cubicBezTo>
                  <a:pt x="696" y="134443"/>
                  <a:pt x="2246" y="132270"/>
                  <a:pt x="4882" y="131338"/>
                </a:cubicBezTo>
                <a:cubicBezTo>
                  <a:pt x="9532" y="129475"/>
                  <a:pt x="13717" y="126409"/>
                  <a:pt x="17437" y="122140"/>
                </a:cubicBezTo>
                <a:cubicBezTo>
                  <a:pt x="21158" y="117870"/>
                  <a:pt x="23018" y="113097"/>
                  <a:pt x="23018" y="107818"/>
                </a:cubicBezTo>
                <a:cubicBezTo>
                  <a:pt x="23018" y="102385"/>
                  <a:pt x="21158" y="97650"/>
                  <a:pt x="17437" y="93613"/>
                </a:cubicBezTo>
                <a:cubicBezTo>
                  <a:pt x="13717" y="89577"/>
                  <a:pt x="9532" y="86627"/>
                  <a:pt x="4882" y="84764"/>
                </a:cubicBezTo>
                <a:cubicBezTo>
                  <a:pt x="3487" y="84299"/>
                  <a:pt x="2324" y="83173"/>
                  <a:pt x="1394" y="81388"/>
                </a:cubicBezTo>
                <a:cubicBezTo>
                  <a:pt x="464" y="79602"/>
                  <a:pt x="-1" y="77778"/>
                  <a:pt x="-1" y="75915"/>
                </a:cubicBezTo>
                <a:cubicBezTo>
                  <a:pt x="-1" y="73897"/>
                  <a:pt x="309" y="71646"/>
                  <a:pt x="929" y="69162"/>
                </a:cubicBezTo>
                <a:cubicBezTo>
                  <a:pt x="1549" y="66678"/>
                  <a:pt x="2363" y="64272"/>
                  <a:pt x="3371" y="61943"/>
                </a:cubicBezTo>
                <a:cubicBezTo>
                  <a:pt x="4378" y="59615"/>
                  <a:pt x="5541" y="57480"/>
                  <a:pt x="6858" y="55539"/>
                </a:cubicBezTo>
                <a:cubicBezTo>
                  <a:pt x="8176" y="53599"/>
                  <a:pt x="9609" y="52163"/>
                  <a:pt x="11160" y="51231"/>
                </a:cubicBezTo>
                <a:cubicBezTo>
                  <a:pt x="12400" y="50455"/>
                  <a:pt x="13601" y="50144"/>
                  <a:pt x="14764" y="50300"/>
                </a:cubicBezTo>
                <a:cubicBezTo>
                  <a:pt x="15926" y="50455"/>
                  <a:pt x="17205" y="50765"/>
                  <a:pt x="18600" y="51231"/>
                </a:cubicBezTo>
                <a:cubicBezTo>
                  <a:pt x="23250" y="53094"/>
                  <a:pt x="28094" y="53676"/>
                  <a:pt x="33132" y="52978"/>
                </a:cubicBezTo>
                <a:cubicBezTo>
                  <a:pt x="38170" y="52279"/>
                  <a:pt x="42626" y="50067"/>
                  <a:pt x="46502" y="46341"/>
                </a:cubicBezTo>
                <a:cubicBezTo>
                  <a:pt x="48362" y="44478"/>
                  <a:pt x="49718" y="42188"/>
                  <a:pt x="50571" y="39471"/>
                </a:cubicBezTo>
                <a:cubicBezTo>
                  <a:pt x="51423" y="36754"/>
                  <a:pt x="51966" y="34076"/>
                  <a:pt x="52198" y="31437"/>
                </a:cubicBezTo>
                <a:cubicBezTo>
                  <a:pt x="52431" y="28798"/>
                  <a:pt x="52431" y="26392"/>
                  <a:pt x="52198" y="24218"/>
                </a:cubicBezTo>
                <a:cubicBezTo>
                  <a:pt x="51966" y="22045"/>
                  <a:pt x="51772" y="20493"/>
                  <a:pt x="51617" y="19561"/>
                </a:cubicBezTo>
                <a:cubicBezTo>
                  <a:pt x="51307" y="18630"/>
                  <a:pt x="51036" y="17543"/>
                  <a:pt x="50803" y="16301"/>
                </a:cubicBezTo>
                <a:cubicBezTo>
                  <a:pt x="50571" y="15059"/>
                  <a:pt x="50687" y="13972"/>
                  <a:pt x="51152" y="13041"/>
                </a:cubicBezTo>
                <a:cubicBezTo>
                  <a:pt x="52082" y="10867"/>
                  <a:pt x="53748" y="8966"/>
                  <a:pt x="56151" y="7335"/>
                </a:cubicBezTo>
                <a:cubicBezTo>
                  <a:pt x="58554" y="5705"/>
                  <a:pt x="61150" y="4347"/>
                  <a:pt x="63940" y="3260"/>
                </a:cubicBezTo>
                <a:cubicBezTo>
                  <a:pt x="66730" y="2173"/>
                  <a:pt x="69443" y="1358"/>
                  <a:pt x="72078" y="815"/>
                </a:cubicBezTo>
                <a:cubicBezTo>
                  <a:pt x="74713" y="272"/>
                  <a:pt x="76806" y="0"/>
                  <a:pt x="78356" y="0"/>
                </a:cubicBezTo>
                <a:cubicBezTo>
                  <a:pt x="80371" y="0"/>
                  <a:pt x="81960" y="660"/>
                  <a:pt x="83123" y="1980"/>
                </a:cubicBezTo>
                <a:cubicBezTo>
                  <a:pt x="84285" y="3299"/>
                  <a:pt x="85099" y="4658"/>
                  <a:pt x="85564" y="6055"/>
                </a:cubicBezTo>
                <a:cubicBezTo>
                  <a:pt x="87269" y="10246"/>
                  <a:pt x="90059" y="13933"/>
                  <a:pt x="93934" y="17116"/>
                </a:cubicBezTo>
                <a:cubicBezTo>
                  <a:pt x="97810" y="20298"/>
                  <a:pt x="102382" y="21890"/>
                  <a:pt x="107653" y="21890"/>
                </a:cubicBezTo>
                <a:cubicBezTo>
                  <a:pt x="113078" y="21890"/>
                  <a:pt x="117883" y="20376"/>
                  <a:pt x="122069" y="17349"/>
                </a:cubicBezTo>
                <a:cubicBezTo>
                  <a:pt x="126254" y="14322"/>
                  <a:pt x="129199" y="10479"/>
                  <a:pt x="130904" y="5822"/>
                </a:cubicBezTo>
                <a:cubicBezTo>
                  <a:pt x="131524" y="4580"/>
                  <a:pt x="132493" y="3299"/>
                  <a:pt x="133811" y="1980"/>
                </a:cubicBezTo>
                <a:cubicBezTo>
                  <a:pt x="135128" y="660"/>
                  <a:pt x="136484" y="0"/>
                  <a:pt x="137879" y="0"/>
                </a:cubicBezTo>
                <a:cubicBezTo>
                  <a:pt x="140049" y="0"/>
                  <a:pt x="142413" y="311"/>
                  <a:pt x="144971" y="931"/>
                </a:cubicBezTo>
                <a:cubicBezTo>
                  <a:pt x="147529" y="1553"/>
                  <a:pt x="150047" y="2406"/>
                  <a:pt x="152528" y="3493"/>
                </a:cubicBezTo>
                <a:cubicBezTo>
                  <a:pt x="155008" y="4580"/>
                  <a:pt x="157294" y="5977"/>
                  <a:pt x="159387" y="7685"/>
                </a:cubicBezTo>
                <a:cubicBezTo>
                  <a:pt x="161480" y="9392"/>
                  <a:pt x="163146" y="11255"/>
                  <a:pt x="164386" y="13273"/>
                </a:cubicBezTo>
                <a:cubicBezTo>
                  <a:pt x="165161" y="14515"/>
                  <a:pt x="165393" y="15874"/>
                  <a:pt x="165083" y="17349"/>
                </a:cubicBezTo>
                <a:cubicBezTo>
                  <a:pt x="164774" y="18824"/>
                  <a:pt x="164463" y="19871"/>
                  <a:pt x="164153" y="20493"/>
                </a:cubicBezTo>
                <a:cubicBezTo>
                  <a:pt x="162138" y="24995"/>
                  <a:pt x="161518" y="29730"/>
                  <a:pt x="162293" y="34697"/>
                </a:cubicBezTo>
                <a:cubicBezTo>
                  <a:pt x="163068" y="39665"/>
                  <a:pt x="165316" y="44012"/>
                  <a:pt x="169036" y="47738"/>
                </a:cubicBezTo>
                <a:cubicBezTo>
                  <a:pt x="172756" y="51464"/>
                  <a:pt x="177329" y="53521"/>
                  <a:pt x="182755" y="53909"/>
                </a:cubicBezTo>
                <a:cubicBezTo>
                  <a:pt x="188179" y="54297"/>
                  <a:pt x="193218" y="53404"/>
                  <a:pt x="197869" y="51231"/>
                </a:cubicBezTo>
                <a:cubicBezTo>
                  <a:pt x="199107" y="50455"/>
                  <a:pt x="200619" y="50144"/>
                  <a:pt x="202402" y="50300"/>
                </a:cubicBezTo>
                <a:cubicBezTo>
                  <a:pt x="204185" y="50455"/>
                  <a:pt x="205695" y="51154"/>
                  <a:pt x="206935" y="52395"/>
                </a:cubicBezTo>
                <a:cubicBezTo>
                  <a:pt x="209261" y="54569"/>
                  <a:pt x="211314" y="57868"/>
                  <a:pt x="213097" y="62292"/>
                </a:cubicBezTo>
                <a:cubicBezTo>
                  <a:pt x="214881" y="66717"/>
                  <a:pt x="216082" y="71180"/>
                  <a:pt x="216701" y="75682"/>
                </a:cubicBezTo>
                <a:cubicBezTo>
                  <a:pt x="217012" y="78321"/>
                  <a:pt x="216586" y="80379"/>
                  <a:pt x="215424" y="81853"/>
                </a:cubicBezTo>
                <a:cubicBezTo>
                  <a:pt x="214260" y="83328"/>
                  <a:pt x="213058" y="84299"/>
                  <a:pt x="211818" y="84764"/>
                </a:cubicBezTo>
                <a:cubicBezTo>
                  <a:pt x="207013" y="86472"/>
                  <a:pt x="202906" y="89461"/>
                  <a:pt x="199496" y="93730"/>
                </a:cubicBezTo>
                <a:cubicBezTo>
                  <a:pt x="196085" y="97999"/>
                  <a:pt x="194380" y="102850"/>
                  <a:pt x="194380" y="108284"/>
                </a:cubicBezTo>
                <a:cubicBezTo>
                  <a:pt x="194380" y="113563"/>
                  <a:pt x="195814" y="118181"/>
                  <a:pt x="198681" y="122140"/>
                </a:cubicBezTo>
                <a:cubicBezTo>
                  <a:pt x="201548" y="126098"/>
                  <a:pt x="205308" y="128932"/>
                  <a:pt x="209959" y="130639"/>
                </a:cubicBezTo>
                <a:cubicBezTo>
                  <a:pt x="211043" y="131261"/>
                  <a:pt x="211974" y="131881"/>
                  <a:pt x="212748" y="132502"/>
                </a:cubicBezTo>
                <a:cubicBezTo>
                  <a:pt x="214453" y="133900"/>
                  <a:pt x="215617" y="135685"/>
                  <a:pt x="216236" y="137858"/>
                </a:cubicBezTo>
                <a:close/>
                <a:moveTo>
                  <a:pt x="108118" y="158816"/>
                </a:moveTo>
                <a:cubicBezTo>
                  <a:pt x="115093" y="158816"/>
                  <a:pt x="121681" y="157497"/>
                  <a:pt x="127881" y="154858"/>
                </a:cubicBezTo>
                <a:cubicBezTo>
                  <a:pt x="134082" y="152219"/>
                  <a:pt x="139468" y="148570"/>
                  <a:pt x="144041" y="143913"/>
                </a:cubicBezTo>
                <a:cubicBezTo>
                  <a:pt x="148614" y="139256"/>
                  <a:pt x="152218" y="133861"/>
                  <a:pt x="154853" y="127729"/>
                </a:cubicBezTo>
                <a:cubicBezTo>
                  <a:pt x="157488" y="121596"/>
                  <a:pt x="158805" y="115037"/>
                  <a:pt x="158805" y="108051"/>
                </a:cubicBezTo>
                <a:cubicBezTo>
                  <a:pt x="158805" y="101065"/>
                  <a:pt x="157488" y="94506"/>
                  <a:pt x="154853" y="88374"/>
                </a:cubicBezTo>
                <a:cubicBezTo>
                  <a:pt x="152218" y="82242"/>
                  <a:pt x="148614" y="76886"/>
                  <a:pt x="144041" y="72306"/>
                </a:cubicBezTo>
                <a:cubicBezTo>
                  <a:pt x="139468" y="67726"/>
                  <a:pt x="134082" y="64116"/>
                  <a:pt x="127881" y="61477"/>
                </a:cubicBezTo>
                <a:cubicBezTo>
                  <a:pt x="121681" y="58838"/>
                  <a:pt x="115093" y="57519"/>
                  <a:pt x="108118" y="57519"/>
                </a:cubicBezTo>
                <a:cubicBezTo>
                  <a:pt x="101142" y="57519"/>
                  <a:pt x="94593" y="58838"/>
                  <a:pt x="88470" y="61477"/>
                </a:cubicBezTo>
                <a:cubicBezTo>
                  <a:pt x="82348" y="64116"/>
                  <a:pt x="77000" y="67726"/>
                  <a:pt x="72427" y="72306"/>
                </a:cubicBezTo>
                <a:cubicBezTo>
                  <a:pt x="67854" y="76886"/>
                  <a:pt x="64250" y="82242"/>
                  <a:pt x="61615" y="88374"/>
                </a:cubicBezTo>
                <a:cubicBezTo>
                  <a:pt x="58980" y="94506"/>
                  <a:pt x="57662" y="101065"/>
                  <a:pt x="57662" y="108051"/>
                </a:cubicBezTo>
                <a:cubicBezTo>
                  <a:pt x="57662" y="115037"/>
                  <a:pt x="58980" y="121596"/>
                  <a:pt x="61615" y="127729"/>
                </a:cubicBezTo>
                <a:cubicBezTo>
                  <a:pt x="64250" y="133861"/>
                  <a:pt x="67854" y="139256"/>
                  <a:pt x="72427" y="143913"/>
                </a:cubicBezTo>
                <a:cubicBezTo>
                  <a:pt x="77000" y="148570"/>
                  <a:pt x="82348" y="152219"/>
                  <a:pt x="88470" y="154858"/>
                </a:cubicBezTo>
                <a:cubicBezTo>
                  <a:pt x="94593" y="157497"/>
                  <a:pt x="101142" y="158816"/>
                  <a:pt x="108118" y="158816"/>
                </a:cubicBezTo>
                <a:close/>
              </a:path>
            </a:pathLst>
          </a:custGeom>
          <a:gradFill flip="none" rotWithShape="1">
            <a:gsLst>
              <a:gs pos="99301">
                <a:schemeClr val="accent1">
                  <a:lumMod val="75000"/>
                </a:schemeClr>
              </a:gs>
              <a:gs pos="0">
                <a:schemeClr val="accent1">
                  <a:lumMod val="60000"/>
                  <a:lumOff val="40000"/>
                </a:schemeClr>
              </a:gs>
              <a:gs pos="68000">
                <a:schemeClr val="accent1"/>
              </a:gs>
            </a:gsLst>
            <a:lin ang="2700000" scaled="1"/>
            <a:tileRect/>
          </a:gradFill>
          <a:ln w="7495" cap="flat">
            <a:noFill/>
            <a:prstDash val="solid"/>
            <a:miter/>
          </a:ln>
          <a:effectLst>
            <a:outerShdw blurRad="50800" dist="50800" dir="5400000" sx="102000" sy="102000" algn="ctr" rotWithShape="0">
              <a:schemeClr val="accent1">
                <a:alpha val="20000"/>
              </a:schemeClr>
            </a:outerShdw>
          </a:effectLst>
        </p:spPr>
        <p:txBody>
          <a:bodyPr rot="0" spcFirstLastPara="0" vertOverflow="overflow" horzOverflow="overflow" vert="horz" wrap="square" lIns="83772" tIns="41886" rIns="83772" bIns="41886" numCol="1" spcCol="0" rtlCol="0" fromWordArt="0" anchor="ctr" anchorCtr="0" forceAA="0" compatLnSpc="1">
            <a:noAutofit/>
          </a:bodyPr>
          <a:p>
            <a:endParaRPr lang="zh-CN" altLang="en-US" sz="1650" dirty="0"/>
          </a:p>
        </p:txBody>
      </p:sp>
      <p:sp>
        <p:nvSpPr>
          <p:cNvPr id="35" name="图片 11" descr="343439383331313b343532303031393bd2b5bca8b9dcc0ed"/>
          <p:cNvSpPr/>
          <p:nvPr>
            <p:custDataLst>
              <p:tags r:id="rId9"/>
            </p:custDataLst>
          </p:nvPr>
        </p:nvSpPr>
        <p:spPr>
          <a:xfrm>
            <a:off x="2993361" y="3387772"/>
            <a:ext cx="197221" cy="183088"/>
          </a:xfrm>
          <a:custGeom>
            <a:avLst/>
            <a:gdLst>
              <a:gd name="connsiteX0" fmla="*/ 190126 w 215272"/>
              <a:gd name="connsiteY0" fmla="*/ 115 h 199846"/>
              <a:gd name="connsiteX1" fmla="*/ 24826 w 215272"/>
              <a:gd name="connsiteY1" fmla="*/ 115 h 199846"/>
              <a:gd name="connsiteX2" fmla="*/ 114 w 215272"/>
              <a:gd name="connsiteY2" fmla="*/ 25027 h 199846"/>
              <a:gd name="connsiteX3" fmla="*/ 114 w 215272"/>
              <a:gd name="connsiteY3" fmla="*/ 132423 h 199846"/>
              <a:gd name="connsiteX4" fmla="*/ 24826 w 215272"/>
              <a:gd name="connsiteY4" fmla="*/ 157335 h 199846"/>
              <a:gd name="connsiteX5" fmla="*/ 86883 w 215272"/>
              <a:gd name="connsiteY5" fmla="*/ 157335 h 199846"/>
              <a:gd name="connsiteX6" fmla="*/ 86883 w 215272"/>
              <a:gd name="connsiteY6" fmla="*/ 187783 h 199846"/>
              <a:gd name="connsiteX7" fmla="*/ 52834 w 215272"/>
              <a:gd name="connsiteY7" fmla="*/ 187783 h 199846"/>
              <a:gd name="connsiteX8" fmla="*/ 46793 w 215272"/>
              <a:gd name="connsiteY8" fmla="*/ 193872 h 199846"/>
              <a:gd name="connsiteX9" fmla="*/ 52834 w 215272"/>
              <a:gd name="connsiteY9" fmla="*/ 199961 h 199846"/>
              <a:gd name="connsiteX10" fmla="*/ 157725 w 215272"/>
              <a:gd name="connsiteY10" fmla="*/ 199961 h 199846"/>
              <a:gd name="connsiteX11" fmla="*/ 163765 w 215272"/>
              <a:gd name="connsiteY11" fmla="*/ 193872 h 199846"/>
              <a:gd name="connsiteX12" fmla="*/ 157725 w 215272"/>
              <a:gd name="connsiteY12" fmla="*/ 187783 h 199846"/>
              <a:gd name="connsiteX13" fmla="*/ 124226 w 215272"/>
              <a:gd name="connsiteY13" fmla="*/ 187783 h 199846"/>
              <a:gd name="connsiteX14" fmla="*/ 124226 w 215272"/>
              <a:gd name="connsiteY14" fmla="*/ 157335 h 199846"/>
              <a:gd name="connsiteX15" fmla="*/ 190674 w 215272"/>
              <a:gd name="connsiteY15" fmla="*/ 157335 h 199846"/>
              <a:gd name="connsiteX16" fmla="*/ 215387 w 215272"/>
              <a:gd name="connsiteY16" fmla="*/ 132423 h 199846"/>
              <a:gd name="connsiteX17" fmla="*/ 215387 w 215272"/>
              <a:gd name="connsiteY17" fmla="*/ 25027 h 199846"/>
              <a:gd name="connsiteX18" fmla="*/ 190126 w 215272"/>
              <a:gd name="connsiteY18" fmla="*/ 115 h 199846"/>
              <a:gd name="connsiteX19" fmla="*/ 179142 w 215272"/>
              <a:gd name="connsiteY19" fmla="*/ 37206 h 199846"/>
              <a:gd name="connsiteX20" fmla="*/ 179142 w 215272"/>
              <a:gd name="connsiteY20" fmla="*/ 37206 h 199846"/>
              <a:gd name="connsiteX21" fmla="*/ 179142 w 215272"/>
              <a:gd name="connsiteY21" fmla="*/ 37759 h 199846"/>
              <a:gd name="connsiteX22" fmla="*/ 117636 w 215272"/>
              <a:gd name="connsiteY22" fmla="*/ 120245 h 199846"/>
              <a:gd name="connsiteX23" fmla="*/ 115988 w 215272"/>
              <a:gd name="connsiteY23" fmla="*/ 119137 h 199846"/>
              <a:gd name="connsiteX24" fmla="*/ 67661 w 215272"/>
              <a:gd name="connsiteY24" fmla="*/ 83708 h 199846"/>
              <a:gd name="connsiteX25" fmla="*/ 50637 w 215272"/>
              <a:gd name="connsiteY25" fmla="*/ 105851 h 199846"/>
              <a:gd name="connsiteX26" fmla="*/ 42949 w 215272"/>
              <a:gd name="connsiteY26" fmla="*/ 108619 h 199846"/>
              <a:gd name="connsiteX27" fmla="*/ 39105 w 215272"/>
              <a:gd name="connsiteY27" fmla="*/ 100315 h 199846"/>
              <a:gd name="connsiteX28" fmla="*/ 39654 w 215272"/>
              <a:gd name="connsiteY28" fmla="*/ 99208 h 199846"/>
              <a:gd name="connsiteX29" fmla="*/ 62719 w 215272"/>
              <a:gd name="connsiteY29" fmla="*/ 68760 h 199846"/>
              <a:gd name="connsiteX30" fmla="*/ 64916 w 215272"/>
              <a:gd name="connsiteY30" fmla="*/ 65992 h 199846"/>
              <a:gd name="connsiteX31" fmla="*/ 114889 w 215272"/>
              <a:gd name="connsiteY31" fmla="*/ 103083 h 199846"/>
              <a:gd name="connsiteX32" fmla="*/ 169257 w 215272"/>
              <a:gd name="connsiteY32" fmla="*/ 30562 h 199846"/>
              <a:gd name="connsiteX33" fmla="*/ 175847 w 215272"/>
              <a:gd name="connsiteY33" fmla="*/ 29455 h 199846"/>
              <a:gd name="connsiteX34" fmla="*/ 179142 w 215272"/>
              <a:gd name="connsiteY34" fmla="*/ 37206 h 19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5272" h="199846">
                <a:moveTo>
                  <a:pt x="190126" y="115"/>
                </a:moveTo>
                <a:lnTo>
                  <a:pt x="24826" y="115"/>
                </a:lnTo>
                <a:cubicBezTo>
                  <a:pt x="11097" y="115"/>
                  <a:pt x="114" y="11187"/>
                  <a:pt x="114" y="25027"/>
                </a:cubicBezTo>
                <a:lnTo>
                  <a:pt x="114" y="132423"/>
                </a:lnTo>
                <a:cubicBezTo>
                  <a:pt x="114" y="146263"/>
                  <a:pt x="11097" y="157335"/>
                  <a:pt x="24826" y="157335"/>
                </a:cubicBezTo>
                <a:lnTo>
                  <a:pt x="86883" y="157335"/>
                </a:lnTo>
                <a:lnTo>
                  <a:pt x="86883" y="187783"/>
                </a:lnTo>
                <a:lnTo>
                  <a:pt x="52834" y="187783"/>
                </a:lnTo>
                <a:cubicBezTo>
                  <a:pt x="49539" y="187783"/>
                  <a:pt x="46793" y="190550"/>
                  <a:pt x="46793" y="193872"/>
                </a:cubicBezTo>
                <a:cubicBezTo>
                  <a:pt x="46793" y="197194"/>
                  <a:pt x="49539" y="199961"/>
                  <a:pt x="52834" y="199961"/>
                </a:cubicBezTo>
                <a:lnTo>
                  <a:pt x="157725" y="199961"/>
                </a:lnTo>
                <a:cubicBezTo>
                  <a:pt x="161020" y="199961"/>
                  <a:pt x="163765" y="197194"/>
                  <a:pt x="163765" y="193872"/>
                </a:cubicBezTo>
                <a:cubicBezTo>
                  <a:pt x="163765" y="190550"/>
                  <a:pt x="161020" y="187783"/>
                  <a:pt x="157725" y="187783"/>
                </a:cubicBezTo>
                <a:lnTo>
                  <a:pt x="124226" y="187783"/>
                </a:lnTo>
                <a:lnTo>
                  <a:pt x="124226" y="157335"/>
                </a:lnTo>
                <a:lnTo>
                  <a:pt x="190674" y="157335"/>
                </a:lnTo>
                <a:cubicBezTo>
                  <a:pt x="204404" y="157335"/>
                  <a:pt x="215387" y="146263"/>
                  <a:pt x="215387" y="132423"/>
                </a:cubicBezTo>
                <a:lnTo>
                  <a:pt x="215387" y="25027"/>
                </a:lnTo>
                <a:cubicBezTo>
                  <a:pt x="214838" y="11740"/>
                  <a:pt x="203854" y="115"/>
                  <a:pt x="190126" y="115"/>
                </a:cubicBezTo>
                <a:moveTo>
                  <a:pt x="179142" y="37206"/>
                </a:moveTo>
                <a:cubicBezTo>
                  <a:pt x="179142" y="37206"/>
                  <a:pt x="179142" y="37759"/>
                  <a:pt x="179142" y="37206"/>
                </a:cubicBezTo>
                <a:lnTo>
                  <a:pt x="179142" y="37759"/>
                </a:lnTo>
                <a:lnTo>
                  <a:pt x="117636" y="120245"/>
                </a:lnTo>
                <a:lnTo>
                  <a:pt x="115988" y="119137"/>
                </a:lnTo>
                <a:lnTo>
                  <a:pt x="67661" y="83708"/>
                </a:lnTo>
                <a:lnTo>
                  <a:pt x="50637" y="105851"/>
                </a:lnTo>
                <a:cubicBezTo>
                  <a:pt x="48990" y="108619"/>
                  <a:pt x="45695" y="109726"/>
                  <a:pt x="42949" y="108619"/>
                </a:cubicBezTo>
                <a:cubicBezTo>
                  <a:pt x="39654" y="107511"/>
                  <a:pt x="38006" y="103636"/>
                  <a:pt x="39105" y="100315"/>
                </a:cubicBezTo>
                <a:cubicBezTo>
                  <a:pt x="39105" y="99762"/>
                  <a:pt x="39105" y="99762"/>
                  <a:pt x="39654" y="99208"/>
                </a:cubicBezTo>
                <a:lnTo>
                  <a:pt x="62719" y="68760"/>
                </a:lnTo>
                <a:lnTo>
                  <a:pt x="64916" y="65992"/>
                </a:lnTo>
                <a:lnTo>
                  <a:pt x="114889" y="103083"/>
                </a:lnTo>
                <a:lnTo>
                  <a:pt x="169257" y="30562"/>
                </a:lnTo>
                <a:cubicBezTo>
                  <a:pt x="170905" y="28902"/>
                  <a:pt x="173651" y="28348"/>
                  <a:pt x="175847" y="29455"/>
                </a:cubicBezTo>
                <a:cubicBezTo>
                  <a:pt x="179142" y="30562"/>
                  <a:pt x="180789" y="33884"/>
                  <a:pt x="179142" y="37206"/>
                </a:cubicBezTo>
              </a:path>
            </a:pathLst>
          </a:custGeom>
          <a:gradFill flip="none" rotWithShape="1">
            <a:gsLst>
              <a:gs pos="99301">
                <a:schemeClr val="accent1">
                  <a:lumMod val="75000"/>
                </a:schemeClr>
              </a:gs>
              <a:gs pos="0">
                <a:schemeClr val="accent1">
                  <a:lumMod val="60000"/>
                  <a:lumOff val="40000"/>
                </a:schemeClr>
              </a:gs>
              <a:gs pos="68000">
                <a:schemeClr val="accent1"/>
              </a:gs>
            </a:gsLst>
            <a:lin ang="2700000" scaled="1"/>
            <a:tileRect/>
          </a:gradFill>
          <a:ln w="7495" cap="flat">
            <a:noFill/>
            <a:prstDash val="solid"/>
            <a:miter/>
          </a:ln>
          <a:effectLst>
            <a:outerShdw blurRad="50800" dist="50800" dir="5400000" sx="102000" sy="102000" algn="ctr" rotWithShape="0">
              <a:schemeClr val="accent1">
                <a:alpha val="20000"/>
              </a:schemeClr>
            </a:outerShdw>
          </a:effectLst>
        </p:spPr>
        <p:txBody>
          <a:bodyPr rtlCol="0" anchor="ctr"/>
          <a:p>
            <a:endParaRPr lang="zh-CN" altLang="en-US" sz="1650"/>
          </a:p>
        </p:txBody>
      </p:sp>
      <p:sp>
        <p:nvSpPr>
          <p:cNvPr id="36" name="图形 15"/>
          <p:cNvSpPr/>
          <p:nvPr>
            <p:custDataLst>
              <p:tags r:id="rId10"/>
            </p:custDataLst>
          </p:nvPr>
        </p:nvSpPr>
        <p:spPr>
          <a:xfrm>
            <a:off x="4367462" y="3152743"/>
            <a:ext cx="203027" cy="197829"/>
          </a:xfrm>
          <a:custGeom>
            <a:avLst/>
            <a:gdLst>
              <a:gd name="connsiteX0" fmla="*/ 754063 w 1547773"/>
              <a:gd name="connsiteY0" fmla="*/ 19 h 1508143"/>
              <a:gd name="connsiteX1" fmla="*/ 1066998 w 1547773"/>
              <a:gd name="connsiteY1" fmla="*/ 67805 h 1508143"/>
              <a:gd name="connsiteX2" fmla="*/ 947341 w 1547773"/>
              <a:gd name="connsiteY2" fmla="*/ 181430 h 1508143"/>
              <a:gd name="connsiteX3" fmla="*/ 916583 w 1547773"/>
              <a:gd name="connsiteY3" fmla="*/ 293944 h 1508143"/>
              <a:gd name="connsiteX4" fmla="*/ 918766 w 1547773"/>
              <a:gd name="connsiteY4" fmla="*/ 301406 h 1508143"/>
              <a:gd name="connsiteX5" fmla="*/ 936784 w 1547773"/>
              <a:gd name="connsiteY5" fmla="*/ 357484 h 1508143"/>
              <a:gd name="connsiteX6" fmla="*/ 754063 w 1547773"/>
              <a:gd name="connsiteY6" fmla="*/ 317519 h 1508143"/>
              <a:gd name="connsiteX7" fmla="*/ 317500 w 1547773"/>
              <a:gd name="connsiteY7" fmla="*/ 754081 h 1508143"/>
              <a:gd name="connsiteX8" fmla="*/ 754063 w 1547773"/>
              <a:gd name="connsiteY8" fmla="*/ 1190644 h 1508143"/>
              <a:gd name="connsiteX9" fmla="*/ 1190625 w 1547773"/>
              <a:gd name="connsiteY9" fmla="*/ 754081 h 1508143"/>
              <a:gd name="connsiteX10" fmla="*/ 1163280 w 1547773"/>
              <a:gd name="connsiteY10" fmla="*/ 601681 h 1508143"/>
              <a:gd name="connsiteX11" fmla="*/ 1264722 w 1547773"/>
              <a:gd name="connsiteY11" fmla="*/ 630455 h 1508143"/>
              <a:gd name="connsiteX12" fmla="*/ 1373148 w 1547773"/>
              <a:gd name="connsiteY12" fmla="*/ 586640 h 1508143"/>
              <a:gd name="connsiteX13" fmla="*/ 1378188 w 1547773"/>
              <a:gd name="connsiteY13" fmla="*/ 581639 h 1508143"/>
              <a:gd name="connsiteX14" fmla="*/ 1462326 w 1547773"/>
              <a:gd name="connsiteY14" fmla="*/ 494604 h 1508143"/>
              <a:gd name="connsiteX15" fmla="*/ 1508125 w 1547773"/>
              <a:gd name="connsiteY15" fmla="*/ 754081 h 1508143"/>
              <a:gd name="connsiteX16" fmla="*/ 754063 w 1547773"/>
              <a:gd name="connsiteY16" fmla="*/ 1508144 h 1508143"/>
              <a:gd name="connsiteX17" fmla="*/ 0 w 1547773"/>
              <a:gd name="connsiteY17" fmla="*/ 754081 h 1508143"/>
              <a:gd name="connsiteX18" fmla="*/ 754063 w 1547773"/>
              <a:gd name="connsiteY18" fmla="*/ 19 h 1508143"/>
              <a:gd name="connsiteX19" fmla="*/ 754063 w 1547773"/>
              <a:gd name="connsiteY19" fmla="*/ 436581 h 1508143"/>
              <a:gd name="connsiteX20" fmla="*/ 895429 w 1547773"/>
              <a:gd name="connsiteY20" fmla="*/ 469720 h 1508143"/>
              <a:gd name="connsiteX21" fmla="*/ 700842 w 1547773"/>
              <a:gd name="connsiteY21" fmla="*/ 673952 h 1508143"/>
              <a:gd name="connsiteX22" fmla="*/ 720765 w 1547773"/>
              <a:gd name="connsiteY22" fmla="*/ 828138 h 1508143"/>
              <a:gd name="connsiteX23" fmla="*/ 887889 w 1547773"/>
              <a:gd name="connsiteY23" fmla="*/ 833139 h 1508143"/>
              <a:gd name="connsiteX24" fmla="*/ 892294 w 1547773"/>
              <a:gd name="connsiteY24" fmla="*/ 829170 h 1508143"/>
              <a:gd name="connsiteX25" fmla="*/ 1059299 w 1547773"/>
              <a:gd name="connsiteY25" fmla="*/ 666372 h 1508143"/>
              <a:gd name="connsiteX26" fmla="*/ 841864 w 1547773"/>
              <a:gd name="connsiteY26" fmla="*/ 1059226 h 1508143"/>
              <a:gd name="connsiteX27" fmla="*/ 449010 w 1547773"/>
              <a:gd name="connsiteY27" fmla="*/ 841791 h 1508143"/>
              <a:gd name="connsiteX28" fmla="*/ 666445 w 1547773"/>
              <a:gd name="connsiteY28" fmla="*/ 448936 h 1508143"/>
              <a:gd name="connsiteX29" fmla="*/ 754063 w 1547773"/>
              <a:gd name="connsiteY29" fmla="*/ 436581 h 1508143"/>
              <a:gd name="connsiteX30" fmla="*/ 1290876 w 1547773"/>
              <a:gd name="connsiteY30" fmla="*/ 11330 h 1508143"/>
              <a:gd name="connsiteX31" fmla="*/ 1300202 w 1547773"/>
              <a:gd name="connsiteY31" fmla="*/ 26451 h 1508143"/>
              <a:gd name="connsiteX32" fmla="*/ 1355368 w 1547773"/>
              <a:gd name="connsiteY32" fmla="*/ 192543 h 1508143"/>
              <a:gd name="connsiteX33" fmla="*/ 1521341 w 1547773"/>
              <a:gd name="connsiteY33" fmla="*/ 247629 h 1508143"/>
              <a:gd name="connsiteX34" fmla="*/ 1545787 w 1547773"/>
              <a:gd name="connsiteY34" fmla="*/ 296463 h 1508143"/>
              <a:gd name="connsiteX35" fmla="*/ 1536502 w 1547773"/>
              <a:gd name="connsiteY35" fmla="*/ 311526 h 1508143"/>
              <a:gd name="connsiteX36" fmla="*/ 1313259 w 1547773"/>
              <a:gd name="connsiteY36" fmla="*/ 534808 h 1508143"/>
              <a:gd name="connsiteX37" fmla="*/ 1234202 w 1547773"/>
              <a:gd name="connsiteY37" fmla="*/ 553461 h 1508143"/>
              <a:gd name="connsiteX38" fmla="*/ 1115854 w 1547773"/>
              <a:gd name="connsiteY38" fmla="*/ 513853 h 1508143"/>
              <a:gd name="connsiteX39" fmla="*/ 852884 w 1547773"/>
              <a:gd name="connsiteY39" fmla="*/ 776822 h 1508143"/>
              <a:gd name="connsiteX40" fmla="*/ 771009 w 1547773"/>
              <a:gd name="connsiteY40" fmla="*/ 778303 h 1508143"/>
              <a:gd name="connsiteX41" fmla="*/ 769528 w 1547773"/>
              <a:gd name="connsiteY41" fmla="*/ 696428 h 1508143"/>
              <a:gd name="connsiteX42" fmla="*/ 771009 w 1547773"/>
              <a:gd name="connsiteY42" fmla="*/ 694947 h 1508143"/>
              <a:gd name="connsiteX43" fmla="*/ 1033423 w 1547773"/>
              <a:gd name="connsiteY43" fmla="*/ 432533 h 1508143"/>
              <a:gd name="connsiteX44" fmla="*/ 994132 w 1547773"/>
              <a:gd name="connsiteY44" fmla="*/ 313471 h 1508143"/>
              <a:gd name="connsiteX45" fmla="*/ 1012904 w 1547773"/>
              <a:gd name="connsiteY45" fmla="*/ 234731 h 1508143"/>
              <a:gd name="connsiteX46" fmla="*/ 1236305 w 1547773"/>
              <a:gd name="connsiteY46" fmla="*/ 11290 h 1508143"/>
              <a:gd name="connsiteX47" fmla="*/ 1290876 w 1547773"/>
              <a:gd name="connsiteY47" fmla="*/ 11290 h 150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547773" h="1508143">
                <a:moveTo>
                  <a:pt x="754063" y="19"/>
                </a:moveTo>
                <a:cubicBezTo>
                  <a:pt x="865704" y="19"/>
                  <a:pt x="971669" y="24268"/>
                  <a:pt x="1066998" y="67805"/>
                </a:cubicBezTo>
                <a:lnTo>
                  <a:pt x="947341" y="181430"/>
                </a:lnTo>
                <a:cubicBezTo>
                  <a:pt x="917906" y="210853"/>
                  <a:pt x="906210" y="253639"/>
                  <a:pt x="916583" y="293944"/>
                </a:cubicBezTo>
                <a:lnTo>
                  <a:pt x="918766" y="301406"/>
                </a:lnTo>
                <a:lnTo>
                  <a:pt x="936784" y="357484"/>
                </a:lnTo>
                <a:cubicBezTo>
                  <a:pt x="879496" y="331069"/>
                  <a:pt x="817147" y="317432"/>
                  <a:pt x="754063" y="317519"/>
                </a:cubicBezTo>
                <a:cubicBezTo>
                  <a:pt x="512961" y="317519"/>
                  <a:pt x="317500" y="512980"/>
                  <a:pt x="317500" y="754081"/>
                </a:cubicBezTo>
                <a:cubicBezTo>
                  <a:pt x="317500" y="995183"/>
                  <a:pt x="512961" y="1190644"/>
                  <a:pt x="754063" y="1190644"/>
                </a:cubicBezTo>
                <a:cubicBezTo>
                  <a:pt x="995164" y="1190644"/>
                  <a:pt x="1190625" y="995183"/>
                  <a:pt x="1190625" y="754081"/>
                </a:cubicBezTo>
                <a:cubicBezTo>
                  <a:pt x="1190625" y="700503"/>
                  <a:pt x="1180981" y="649147"/>
                  <a:pt x="1163280" y="601681"/>
                </a:cubicBezTo>
                <a:lnTo>
                  <a:pt x="1264722" y="630455"/>
                </a:lnTo>
                <a:cubicBezTo>
                  <a:pt x="1304766" y="643829"/>
                  <a:pt x="1342509" y="616366"/>
                  <a:pt x="1373148" y="586640"/>
                </a:cubicBezTo>
                <a:lnTo>
                  <a:pt x="1378188" y="581639"/>
                </a:lnTo>
                <a:lnTo>
                  <a:pt x="1462326" y="494604"/>
                </a:lnTo>
                <a:cubicBezTo>
                  <a:pt x="1492732" y="577730"/>
                  <a:pt x="1508236" y="665569"/>
                  <a:pt x="1508125" y="754081"/>
                </a:cubicBezTo>
                <a:cubicBezTo>
                  <a:pt x="1508125" y="1170522"/>
                  <a:pt x="1170503" y="1508144"/>
                  <a:pt x="754063" y="1508144"/>
                </a:cubicBezTo>
                <a:cubicBezTo>
                  <a:pt x="337622" y="1508144"/>
                  <a:pt x="0" y="1170522"/>
                  <a:pt x="0" y="754081"/>
                </a:cubicBezTo>
                <a:cubicBezTo>
                  <a:pt x="0" y="337640"/>
                  <a:pt x="337622" y="19"/>
                  <a:pt x="754063" y="19"/>
                </a:cubicBezTo>
                <a:close/>
                <a:moveTo>
                  <a:pt x="754063" y="436581"/>
                </a:moveTo>
                <a:cubicBezTo>
                  <a:pt x="804862" y="436581"/>
                  <a:pt x="852845" y="448487"/>
                  <a:pt x="895429" y="469720"/>
                </a:cubicBezTo>
                <a:lnTo>
                  <a:pt x="700842" y="673952"/>
                </a:lnTo>
                <a:cubicBezTo>
                  <a:pt x="666393" y="708401"/>
                  <a:pt x="677188" y="786784"/>
                  <a:pt x="720765" y="828138"/>
                </a:cubicBezTo>
                <a:cubicBezTo>
                  <a:pt x="762595" y="867826"/>
                  <a:pt x="850463" y="864016"/>
                  <a:pt x="887889" y="833139"/>
                </a:cubicBezTo>
                <a:lnTo>
                  <a:pt x="892294" y="829170"/>
                </a:lnTo>
                <a:lnTo>
                  <a:pt x="1059299" y="666372"/>
                </a:lnTo>
                <a:cubicBezTo>
                  <a:pt x="1107740" y="834899"/>
                  <a:pt x="1010390" y="1010785"/>
                  <a:pt x="841864" y="1059226"/>
                </a:cubicBezTo>
                <a:cubicBezTo>
                  <a:pt x="673337" y="1107667"/>
                  <a:pt x="497450" y="1010317"/>
                  <a:pt x="449010" y="841791"/>
                </a:cubicBezTo>
                <a:cubicBezTo>
                  <a:pt x="400569" y="673264"/>
                  <a:pt x="497918" y="497377"/>
                  <a:pt x="666445" y="448936"/>
                </a:cubicBezTo>
                <a:cubicBezTo>
                  <a:pt x="694931" y="440749"/>
                  <a:pt x="724423" y="436590"/>
                  <a:pt x="754063" y="436581"/>
                </a:cubicBezTo>
                <a:close/>
                <a:moveTo>
                  <a:pt x="1290876" y="11330"/>
                </a:moveTo>
                <a:cubicBezTo>
                  <a:pt x="1295118" y="15577"/>
                  <a:pt x="1298311" y="20754"/>
                  <a:pt x="1300202" y="26451"/>
                </a:cubicBezTo>
                <a:lnTo>
                  <a:pt x="1355368" y="192543"/>
                </a:lnTo>
                <a:lnTo>
                  <a:pt x="1521341" y="247629"/>
                </a:lnTo>
                <a:cubicBezTo>
                  <a:pt x="1541577" y="254363"/>
                  <a:pt x="1552522" y="276227"/>
                  <a:pt x="1545787" y="296463"/>
                </a:cubicBezTo>
                <a:cubicBezTo>
                  <a:pt x="1543900" y="302135"/>
                  <a:pt x="1540721" y="307291"/>
                  <a:pt x="1536502" y="311526"/>
                </a:cubicBezTo>
                <a:lnTo>
                  <a:pt x="1313259" y="534808"/>
                </a:lnTo>
                <a:cubicBezTo>
                  <a:pt x="1292573" y="555509"/>
                  <a:pt x="1261960" y="562732"/>
                  <a:pt x="1234202" y="553461"/>
                </a:cubicBezTo>
                <a:lnTo>
                  <a:pt x="1115854" y="513853"/>
                </a:lnTo>
                <a:lnTo>
                  <a:pt x="852884" y="776822"/>
                </a:lnTo>
                <a:cubicBezTo>
                  <a:pt x="830684" y="799840"/>
                  <a:pt x="794027" y="800504"/>
                  <a:pt x="771009" y="778303"/>
                </a:cubicBezTo>
                <a:cubicBezTo>
                  <a:pt x="747991" y="756103"/>
                  <a:pt x="747328" y="719446"/>
                  <a:pt x="769528" y="696428"/>
                </a:cubicBezTo>
                <a:cubicBezTo>
                  <a:pt x="770013" y="695925"/>
                  <a:pt x="770506" y="695432"/>
                  <a:pt x="771009" y="694947"/>
                </a:cubicBezTo>
                <a:lnTo>
                  <a:pt x="1033423" y="432533"/>
                </a:lnTo>
                <a:lnTo>
                  <a:pt x="994132" y="313471"/>
                </a:lnTo>
                <a:cubicBezTo>
                  <a:pt x="985023" y="285785"/>
                  <a:pt x="992284" y="255328"/>
                  <a:pt x="1012904" y="234731"/>
                </a:cubicBezTo>
                <a:lnTo>
                  <a:pt x="1236305" y="11290"/>
                </a:lnTo>
                <a:cubicBezTo>
                  <a:pt x="1251381" y="-3763"/>
                  <a:pt x="1275800" y="-3763"/>
                  <a:pt x="1290876" y="11290"/>
                </a:cubicBezTo>
                <a:close/>
              </a:path>
            </a:pathLst>
          </a:custGeom>
          <a:gradFill>
            <a:gsLst>
              <a:gs pos="0">
                <a:srgbClr val="FFFFFF"/>
              </a:gs>
              <a:gs pos="99999">
                <a:srgbClr val="FFFFFF">
                  <a:alpha val="80000"/>
                </a:srgbClr>
              </a:gs>
            </a:gsLst>
            <a:lin ang="5400000" scaled="1"/>
          </a:gradFill>
          <a:ln w="819" cap="flat">
            <a:noFill/>
            <a:prstDash val="solid"/>
            <a:miter/>
          </a:ln>
          <a:effectLst>
            <a:outerShdw blurRad="76200" dist="38100" dir="8100000" algn="tr" rotWithShape="0">
              <a:schemeClr val="accent1">
                <a:lumMod val="75000"/>
                <a:alpha val="40000"/>
              </a:schemeClr>
            </a:outerShdw>
          </a:effectLst>
        </p:spPr>
        <p:txBody>
          <a:bodyPr rot="0" spcFirstLastPara="0" vertOverflow="overflow" horzOverflow="overflow" vert="horz" wrap="square" lIns="83772" tIns="41886" rIns="83772" bIns="41886" numCol="1" spcCol="0" rtlCol="0" fromWordArt="0" anchor="ctr" anchorCtr="0" forceAA="0" compatLnSpc="1">
            <a:noAutofit/>
          </a:bodyPr>
          <a:p>
            <a:endParaRPr lang="zh-CN" altLang="en-US" sz="1650"/>
          </a:p>
        </p:txBody>
      </p:sp>
      <p:sp>
        <p:nvSpPr>
          <p:cNvPr id="38" name="图片 11"/>
          <p:cNvSpPr/>
          <p:nvPr>
            <p:custDataLst>
              <p:tags r:id="rId11"/>
            </p:custDataLst>
          </p:nvPr>
        </p:nvSpPr>
        <p:spPr>
          <a:xfrm>
            <a:off x="1622168" y="3152743"/>
            <a:ext cx="197142" cy="197221"/>
          </a:xfrm>
          <a:custGeom>
            <a:avLst/>
            <a:gdLst>
              <a:gd name="connsiteX0" fmla="*/ 195517 w 215186"/>
              <a:gd name="connsiteY0" fmla="*/ 114 h 215272"/>
              <a:gd name="connsiteX1" fmla="*/ 157339 w 215186"/>
              <a:gd name="connsiteY1" fmla="*/ 114 h 215272"/>
              <a:gd name="connsiteX2" fmla="*/ 156298 w 215186"/>
              <a:gd name="connsiteY2" fmla="*/ 114 h 215272"/>
              <a:gd name="connsiteX3" fmla="*/ 33780 w 215186"/>
              <a:gd name="connsiteY3" fmla="*/ 462 h 215272"/>
              <a:gd name="connsiteX4" fmla="*/ 14344 w 215186"/>
              <a:gd name="connsiteY4" fmla="*/ 19937 h 215272"/>
              <a:gd name="connsiteX5" fmla="*/ 14344 w 215186"/>
              <a:gd name="connsiteY5" fmla="*/ 49150 h 215272"/>
              <a:gd name="connsiteX6" fmla="*/ 36557 w 215186"/>
              <a:gd name="connsiteY6" fmla="*/ 49150 h 215272"/>
              <a:gd name="connsiteX7" fmla="*/ 43845 w 215186"/>
              <a:gd name="connsiteY7" fmla="*/ 56454 h 215272"/>
              <a:gd name="connsiteX8" fmla="*/ 43845 w 215186"/>
              <a:gd name="connsiteY8" fmla="*/ 61323 h 215272"/>
              <a:gd name="connsiteX9" fmla="*/ 36557 w 215186"/>
              <a:gd name="connsiteY9" fmla="*/ 68626 h 215272"/>
              <a:gd name="connsiteX10" fmla="*/ 34127 w 215186"/>
              <a:gd name="connsiteY10" fmla="*/ 68626 h 215272"/>
              <a:gd name="connsiteX11" fmla="*/ 34127 w 215186"/>
              <a:gd name="connsiteY11" fmla="*/ 66191 h 215272"/>
              <a:gd name="connsiteX12" fmla="*/ 26839 w 215186"/>
              <a:gd name="connsiteY12" fmla="*/ 58888 h 215272"/>
              <a:gd name="connsiteX13" fmla="*/ 6708 w 215186"/>
              <a:gd name="connsiteY13" fmla="*/ 58888 h 215272"/>
              <a:gd name="connsiteX14" fmla="*/ 461 w 215186"/>
              <a:gd name="connsiteY14" fmla="*/ 63757 h 215272"/>
              <a:gd name="connsiteX15" fmla="*/ 114 w 215186"/>
              <a:gd name="connsiteY15" fmla="*/ 66191 h 215272"/>
              <a:gd name="connsiteX16" fmla="*/ 114 w 215186"/>
              <a:gd name="connsiteY16" fmla="*/ 71060 h 215272"/>
              <a:gd name="connsiteX17" fmla="*/ 7403 w 215186"/>
              <a:gd name="connsiteY17" fmla="*/ 78363 h 215272"/>
              <a:gd name="connsiteX18" fmla="*/ 14691 w 215186"/>
              <a:gd name="connsiteY18" fmla="*/ 78363 h 215272"/>
              <a:gd name="connsiteX19" fmla="*/ 14691 w 215186"/>
              <a:gd name="connsiteY19" fmla="*/ 132269 h 215272"/>
              <a:gd name="connsiteX20" fmla="*/ 36904 w 215186"/>
              <a:gd name="connsiteY20" fmla="*/ 132269 h 215272"/>
              <a:gd name="connsiteX21" fmla="*/ 44193 w 215186"/>
              <a:gd name="connsiteY21" fmla="*/ 139572 h 215272"/>
              <a:gd name="connsiteX22" fmla="*/ 44193 w 215186"/>
              <a:gd name="connsiteY22" fmla="*/ 144441 h 215272"/>
              <a:gd name="connsiteX23" fmla="*/ 36904 w 215186"/>
              <a:gd name="connsiteY23" fmla="*/ 151744 h 215272"/>
              <a:gd name="connsiteX24" fmla="*/ 34474 w 215186"/>
              <a:gd name="connsiteY24" fmla="*/ 151744 h 215272"/>
              <a:gd name="connsiteX25" fmla="*/ 34474 w 215186"/>
              <a:gd name="connsiteY25" fmla="*/ 149658 h 215272"/>
              <a:gd name="connsiteX26" fmla="*/ 27186 w 215186"/>
              <a:gd name="connsiteY26" fmla="*/ 142354 h 215272"/>
              <a:gd name="connsiteX27" fmla="*/ 7056 w 215186"/>
              <a:gd name="connsiteY27" fmla="*/ 142354 h 215272"/>
              <a:gd name="connsiteX28" fmla="*/ 808 w 215186"/>
              <a:gd name="connsiteY28" fmla="*/ 147223 h 215272"/>
              <a:gd name="connsiteX29" fmla="*/ 461 w 215186"/>
              <a:gd name="connsiteY29" fmla="*/ 149658 h 215272"/>
              <a:gd name="connsiteX30" fmla="*/ 461 w 215186"/>
              <a:gd name="connsiteY30" fmla="*/ 154526 h 215272"/>
              <a:gd name="connsiteX31" fmla="*/ 7750 w 215186"/>
              <a:gd name="connsiteY31" fmla="*/ 161830 h 215272"/>
              <a:gd name="connsiteX32" fmla="*/ 15038 w 215186"/>
              <a:gd name="connsiteY32" fmla="*/ 161830 h 215272"/>
              <a:gd name="connsiteX33" fmla="*/ 15038 w 215186"/>
              <a:gd name="connsiteY33" fmla="*/ 195912 h 215272"/>
              <a:gd name="connsiteX34" fmla="*/ 34474 w 215186"/>
              <a:gd name="connsiteY34" fmla="*/ 215387 h 215272"/>
              <a:gd name="connsiteX35" fmla="*/ 195864 w 215186"/>
              <a:gd name="connsiteY35" fmla="*/ 215387 h 215272"/>
              <a:gd name="connsiteX36" fmla="*/ 215300 w 215186"/>
              <a:gd name="connsiteY36" fmla="*/ 195912 h 215272"/>
              <a:gd name="connsiteX37" fmla="*/ 215300 w 215186"/>
              <a:gd name="connsiteY37" fmla="*/ 19589 h 215272"/>
              <a:gd name="connsiteX38" fmla="*/ 195517 w 215186"/>
              <a:gd name="connsiteY38" fmla="*/ 114 h 215272"/>
              <a:gd name="connsiteX39" fmla="*/ 181287 w 215186"/>
              <a:gd name="connsiteY39" fmla="*/ 159395 h 215272"/>
              <a:gd name="connsiteX40" fmla="*/ 180940 w 215186"/>
              <a:gd name="connsiteY40" fmla="*/ 160439 h 215272"/>
              <a:gd name="connsiteX41" fmla="*/ 178858 w 215186"/>
              <a:gd name="connsiteY41" fmla="*/ 162873 h 215272"/>
              <a:gd name="connsiteX42" fmla="*/ 176776 w 215186"/>
              <a:gd name="connsiteY42" fmla="*/ 163916 h 215272"/>
              <a:gd name="connsiteX43" fmla="*/ 175387 w 215186"/>
              <a:gd name="connsiteY43" fmla="*/ 164264 h 215272"/>
              <a:gd name="connsiteX44" fmla="*/ 70570 w 215186"/>
              <a:gd name="connsiteY44" fmla="*/ 164264 h 215272"/>
              <a:gd name="connsiteX45" fmla="*/ 68141 w 215186"/>
              <a:gd name="connsiteY45" fmla="*/ 163221 h 215272"/>
              <a:gd name="connsiteX46" fmla="*/ 66405 w 215186"/>
              <a:gd name="connsiteY46" fmla="*/ 160787 h 215272"/>
              <a:gd name="connsiteX47" fmla="*/ 66058 w 215186"/>
              <a:gd name="connsiteY47" fmla="*/ 159743 h 215272"/>
              <a:gd name="connsiteX48" fmla="*/ 66058 w 215186"/>
              <a:gd name="connsiteY48" fmla="*/ 150006 h 215272"/>
              <a:gd name="connsiteX49" fmla="*/ 66058 w 215186"/>
              <a:gd name="connsiteY49" fmla="*/ 149658 h 215272"/>
              <a:gd name="connsiteX50" fmla="*/ 66405 w 215186"/>
              <a:gd name="connsiteY50" fmla="*/ 149309 h 215272"/>
              <a:gd name="connsiteX51" fmla="*/ 87230 w 215186"/>
              <a:gd name="connsiteY51" fmla="*/ 135051 h 215272"/>
              <a:gd name="connsiteX52" fmla="*/ 107707 w 215186"/>
              <a:gd name="connsiteY52" fmla="*/ 120097 h 215272"/>
              <a:gd name="connsiteX53" fmla="*/ 107707 w 215186"/>
              <a:gd name="connsiteY53" fmla="*/ 118010 h 215272"/>
              <a:gd name="connsiteX54" fmla="*/ 106666 w 215186"/>
              <a:gd name="connsiteY54" fmla="*/ 115576 h 215272"/>
              <a:gd name="connsiteX55" fmla="*/ 95560 w 215186"/>
              <a:gd name="connsiteY55" fmla="*/ 87406 h 215272"/>
              <a:gd name="connsiteX56" fmla="*/ 123672 w 215186"/>
              <a:gd name="connsiteY56" fmla="*/ 51933 h 215272"/>
              <a:gd name="connsiteX57" fmla="*/ 151786 w 215186"/>
              <a:gd name="connsiteY57" fmla="*/ 87406 h 215272"/>
              <a:gd name="connsiteX58" fmla="*/ 140679 w 215186"/>
              <a:gd name="connsiteY58" fmla="*/ 115576 h 215272"/>
              <a:gd name="connsiteX59" fmla="*/ 139638 w 215186"/>
              <a:gd name="connsiteY59" fmla="*/ 118010 h 215272"/>
              <a:gd name="connsiteX60" fmla="*/ 139638 w 215186"/>
              <a:gd name="connsiteY60" fmla="*/ 120097 h 215272"/>
              <a:gd name="connsiteX61" fmla="*/ 160116 w 215186"/>
              <a:gd name="connsiteY61" fmla="*/ 135051 h 215272"/>
              <a:gd name="connsiteX62" fmla="*/ 180940 w 215186"/>
              <a:gd name="connsiteY62" fmla="*/ 149309 h 215272"/>
              <a:gd name="connsiteX63" fmla="*/ 181287 w 215186"/>
              <a:gd name="connsiteY63" fmla="*/ 149658 h 215272"/>
              <a:gd name="connsiteX64" fmla="*/ 181287 w 215186"/>
              <a:gd name="connsiteY64" fmla="*/ 150006 h 215272"/>
              <a:gd name="connsiteX65" fmla="*/ 181287 w 215186"/>
              <a:gd name="connsiteY65" fmla="*/ 159395 h 21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15186" h="215272">
                <a:moveTo>
                  <a:pt x="195517" y="114"/>
                </a:moveTo>
                <a:lnTo>
                  <a:pt x="157339" y="114"/>
                </a:lnTo>
                <a:lnTo>
                  <a:pt x="156298" y="114"/>
                </a:lnTo>
                <a:lnTo>
                  <a:pt x="33780" y="462"/>
                </a:lnTo>
                <a:cubicBezTo>
                  <a:pt x="23021" y="462"/>
                  <a:pt x="14344" y="9156"/>
                  <a:pt x="14344" y="19937"/>
                </a:cubicBezTo>
                <a:lnTo>
                  <a:pt x="14344" y="49150"/>
                </a:lnTo>
                <a:lnTo>
                  <a:pt x="36557" y="49150"/>
                </a:lnTo>
                <a:cubicBezTo>
                  <a:pt x="40722" y="49150"/>
                  <a:pt x="43845" y="52280"/>
                  <a:pt x="43845" y="56454"/>
                </a:cubicBezTo>
                <a:lnTo>
                  <a:pt x="43845" y="61323"/>
                </a:lnTo>
                <a:cubicBezTo>
                  <a:pt x="43845" y="65496"/>
                  <a:pt x="40722" y="68626"/>
                  <a:pt x="36557" y="68626"/>
                </a:cubicBezTo>
                <a:lnTo>
                  <a:pt x="34127" y="68626"/>
                </a:lnTo>
                <a:lnTo>
                  <a:pt x="34127" y="66191"/>
                </a:lnTo>
                <a:cubicBezTo>
                  <a:pt x="34127" y="62018"/>
                  <a:pt x="31004" y="58888"/>
                  <a:pt x="26839" y="58888"/>
                </a:cubicBezTo>
                <a:lnTo>
                  <a:pt x="6708" y="58888"/>
                </a:lnTo>
                <a:cubicBezTo>
                  <a:pt x="3932" y="59236"/>
                  <a:pt x="1502" y="60975"/>
                  <a:pt x="461" y="63757"/>
                </a:cubicBezTo>
                <a:cubicBezTo>
                  <a:pt x="114" y="64452"/>
                  <a:pt x="114" y="65496"/>
                  <a:pt x="114" y="66191"/>
                </a:cubicBezTo>
                <a:lnTo>
                  <a:pt x="114" y="71060"/>
                </a:lnTo>
                <a:cubicBezTo>
                  <a:pt x="114" y="75234"/>
                  <a:pt x="3238" y="78363"/>
                  <a:pt x="7403" y="78363"/>
                </a:cubicBezTo>
                <a:lnTo>
                  <a:pt x="14691" y="78363"/>
                </a:lnTo>
                <a:lnTo>
                  <a:pt x="14691" y="132269"/>
                </a:lnTo>
                <a:lnTo>
                  <a:pt x="36904" y="132269"/>
                </a:lnTo>
                <a:cubicBezTo>
                  <a:pt x="41069" y="132269"/>
                  <a:pt x="44193" y="135399"/>
                  <a:pt x="44193" y="139572"/>
                </a:cubicBezTo>
                <a:lnTo>
                  <a:pt x="44193" y="144441"/>
                </a:lnTo>
                <a:cubicBezTo>
                  <a:pt x="44193" y="148614"/>
                  <a:pt x="41069" y="151744"/>
                  <a:pt x="36904" y="151744"/>
                </a:cubicBezTo>
                <a:lnTo>
                  <a:pt x="34474" y="151744"/>
                </a:lnTo>
                <a:lnTo>
                  <a:pt x="34474" y="149658"/>
                </a:lnTo>
                <a:cubicBezTo>
                  <a:pt x="34474" y="145484"/>
                  <a:pt x="31351" y="142354"/>
                  <a:pt x="27186" y="142354"/>
                </a:cubicBezTo>
                <a:lnTo>
                  <a:pt x="7056" y="142354"/>
                </a:lnTo>
                <a:cubicBezTo>
                  <a:pt x="4279" y="142702"/>
                  <a:pt x="1849" y="144441"/>
                  <a:pt x="808" y="147223"/>
                </a:cubicBezTo>
                <a:cubicBezTo>
                  <a:pt x="461" y="147919"/>
                  <a:pt x="461" y="148962"/>
                  <a:pt x="461" y="149658"/>
                </a:cubicBezTo>
                <a:lnTo>
                  <a:pt x="461" y="154526"/>
                </a:lnTo>
                <a:cubicBezTo>
                  <a:pt x="461" y="158699"/>
                  <a:pt x="3585" y="161830"/>
                  <a:pt x="7750" y="161830"/>
                </a:cubicBezTo>
                <a:lnTo>
                  <a:pt x="15038" y="161830"/>
                </a:lnTo>
                <a:lnTo>
                  <a:pt x="15038" y="195912"/>
                </a:lnTo>
                <a:cubicBezTo>
                  <a:pt x="15038" y="206693"/>
                  <a:pt x="23715" y="215387"/>
                  <a:pt x="34474" y="215387"/>
                </a:cubicBezTo>
                <a:lnTo>
                  <a:pt x="195864" y="215387"/>
                </a:lnTo>
                <a:cubicBezTo>
                  <a:pt x="206624" y="215387"/>
                  <a:pt x="215300" y="206693"/>
                  <a:pt x="215300" y="195912"/>
                </a:cubicBezTo>
                <a:lnTo>
                  <a:pt x="215300" y="19589"/>
                </a:lnTo>
                <a:cubicBezTo>
                  <a:pt x="214953" y="8808"/>
                  <a:pt x="206277" y="114"/>
                  <a:pt x="195517" y="114"/>
                </a:cubicBezTo>
                <a:moveTo>
                  <a:pt x="181287" y="159395"/>
                </a:moveTo>
                <a:cubicBezTo>
                  <a:pt x="181287" y="159395"/>
                  <a:pt x="180940" y="160091"/>
                  <a:pt x="180940" y="160439"/>
                </a:cubicBezTo>
                <a:cubicBezTo>
                  <a:pt x="180593" y="161134"/>
                  <a:pt x="179552" y="162177"/>
                  <a:pt x="178858" y="162873"/>
                </a:cubicBezTo>
                <a:lnTo>
                  <a:pt x="176776" y="163916"/>
                </a:lnTo>
                <a:lnTo>
                  <a:pt x="175387" y="164264"/>
                </a:lnTo>
                <a:lnTo>
                  <a:pt x="70570" y="164264"/>
                </a:lnTo>
                <a:cubicBezTo>
                  <a:pt x="69876" y="163916"/>
                  <a:pt x="68835" y="163568"/>
                  <a:pt x="68141" y="163221"/>
                </a:cubicBezTo>
                <a:cubicBezTo>
                  <a:pt x="67447" y="162873"/>
                  <a:pt x="66752" y="161830"/>
                  <a:pt x="66405" y="160787"/>
                </a:cubicBezTo>
                <a:cubicBezTo>
                  <a:pt x="66405" y="160439"/>
                  <a:pt x="66058" y="159743"/>
                  <a:pt x="66058" y="159743"/>
                </a:cubicBezTo>
                <a:cubicBezTo>
                  <a:pt x="65711" y="159395"/>
                  <a:pt x="64670" y="154875"/>
                  <a:pt x="66058" y="150006"/>
                </a:cubicBezTo>
                <a:lnTo>
                  <a:pt x="66058" y="149658"/>
                </a:lnTo>
                <a:lnTo>
                  <a:pt x="66405" y="149309"/>
                </a:lnTo>
                <a:cubicBezTo>
                  <a:pt x="69876" y="144789"/>
                  <a:pt x="78206" y="139920"/>
                  <a:pt x="87230" y="135051"/>
                </a:cubicBezTo>
                <a:cubicBezTo>
                  <a:pt x="95560" y="130530"/>
                  <a:pt x="107707" y="123574"/>
                  <a:pt x="107707" y="120097"/>
                </a:cubicBezTo>
                <a:lnTo>
                  <a:pt x="107707" y="118010"/>
                </a:lnTo>
                <a:cubicBezTo>
                  <a:pt x="107707" y="116967"/>
                  <a:pt x="107360" y="116271"/>
                  <a:pt x="106666" y="115576"/>
                </a:cubicBezTo>
                <a:cubicBezTo>
                  <a:pt x="99377" y="108272"/>
                  <a:pt x="95560" y="98186"/>
                  <a:pt x="95560" y="87406"/>
                </a:cubicBezTo>
                <a:cubicBezTo>
                  <a:pt x="95560" y="70017"/>
                  <a:pt x="99030" y="51933"/>
                  <a:pt x="123672" y="51933"/>
                </a:cubicBezTo>
                <a:cubicBezTo>
                  <a:pt x="148315" y="51933"/>
                  <a:pt x="151786" y="69669"/>
                  <a:pt x="151786" y="87406"/>
                </a:cubicBezTo>
                <a:cubicBezTo>
                  <a:pt x="151786" y="98186"/>
                  <a:pt x="147968" y="108272"/>
                  <a:pt x="140679" y="115576"/>
                </a:cubicBezTo>
                <a:cubicBezTo>
                  <a:pt x="139985" y="116271"/>
                  <a:pt x="139638" y="116967"/>
                  <a:pt x="139638" y="118010"/>
                </a:cubicBezTo>
                <a:lnTo>
                  <a:pt x="139638" y="120097"/>
                </a:lnTo>
                <a:cubicBezTo>
                  <a:pt x="139638" y="123574"/>
                  <a:pt x="152133" y="130530"/>
                  <a:pt x="160116" y="135051"/>
                </a:cubicBezTo>
                <a:cubicBezTo>
                  <a:pt x="169139" y="139920"/>
                  <a:pt x="177469" y="144789"/>
                  <a:pt x="180940" y="149309"/>
                </a:cubicBezTo>
                <a:lnTo>
                  <a:pt x="181287" y="149658"/>
                </a:lnTo>
                <a:lnTo>
                  <a:pt x="181287" y="150006"/>
                </a:lnTo>
                <a:cubicBezTo>
                  <a:pt x="183023" y="154526"/>
                  <a:pt x="181634" y="159047"/>
                  <a:pt x="181287" y="159395"/>
                </a:cubicBezTo>
              </a:path>
            </a:pathLst>
          </a:custGeom>
          <a:gradFill>
            <a:gsLst>
              <a:gs pos="0">
                <a:srgbClr val="FFFFFF"/>
              </a:gs>
              <a:gs pos="99999">
                <a:srgbClr val="FFFFFF">
                  <a:alpha val="80000"/>
                </a:srgbClr>
              </a:gs>
            </a:gsLst>
            <a:lin ang="5400000" scaled="1"/>
          </a:gradFill>
          <a:ln w="819" cap="flat">
            <a:noFill/>
            <a:prstDash val="solid"/>
            <a:miter/>
          </a:ln>
          <a:effectLst>
            <a:outerShdw blurRad="76200" dist="38100" dir="8100000" algn="tr" rotWithShape="0">
              <a:schemeClr val="accent1">
                <a:lumMod val="75000"/>
                <a:alpha val="40000"/>
              </a:schemeClr>
            </a:outerShdw>
          </a:effectLst>
        </p:spPr>
        <p:txBody>
          <a:bodyPr rtlCol="0" anchor="ctr"/>
          <a:p>
            <a:endParaRPr lang="zh-CN" altLang="en-US" sz="1650"/>
          </a:p>
        </p:txBody>
      </p:sp>
      <p:sp>
        <p:nvSpPr>
          <p:cNvPr id="39" name="矩形: 圆角 38"/>
          <p:cNvSpPr>
            <a:spLocks noChangeAspect="1"/>
          </p:cNvSpPr>
          <p:nvPr>
            <p:custDataLst>
              <p:tags r:id="rId12"/>
            </p:custDataLst>
          </p:nvPr>
        </p:nvSpPr>
        <p:spPr>
          <a:xfrm rot="2700000">
            <a:off x="6632810" y="3481434"/>
            <a:ext cx="796933" cy="796933"/>
          </a:xfrm>
          <a:prstGeom prst="roundRect">
            <a:avLst>
              <a:gd name="adj" fmla="val 14848"/>
            </a:avLst>
          </a:prstGeom>
          <a:gradFill flip="none" rotWithShape="1">
            <a:gsLst>
              <a:gs pos="100000">
                <a:schemeClr val="accent1">
                  <a:lumMod val="20000"/>
                  <a:lumOff val="80000"/>
                  <a:alpha val="10000"/>
                </a:schemeClr>
              </a:gs>
              <a:gs pos="0">
                <a:schemeClr val="accent1">
                  <a:lumMod val="20000"/>
                  <a:lumOff val="80000"/>
                  <a:alpha val="80000"/>
                </a:schemeClr>
              </a:gs>
            </a:gsLst>
            <a:lin ang="2700000" scaled="1"/>
            <a:tileRect/>
          </a:gradFill>
          <a:ln w="9525" cap="flat">
            <a:noFill/>
            <a:prstDash val="solid"/>
            <a:miter/>
          </a:ln>
          <a:effectLst/>
        </p:spPr>
        <p:txBody>
          <a:bodyPr rtlCol="0" anchor="ctr"/>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5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40" name="矩形: 圆角 39"/>
          <p:cNvSpPr>
            <a:spLocks noChangeAspect="1"/>
          </p:cNvSpPr>
          <p:nvPr>
            <p:custDataLst>
              <p:tags r:id="rId13"/>
            </p:custDataLst>
          </p:nvPr>
        </p:nvSpPr>
        <p:spPr>
          <a:xfrm rot="2700000">
            <a:off x="694271" y="1989818"/>
            <a:ext cx="796933" cy="796933"/>
          </a:xfrm>
          <a:prstGeom prst="roundRect">
            <a:avLst>
              <a:gd name="adj" fmla="val 14848"/>
            </a:avLst>
          </a:prstGeom>
          <a:gradFill flip="none" rotWithShape="1">
            <a:gsLst>
              <a:gs pos="100000">
                <a:schemeClr val="accent1">
                  <a:lumMod val="20000"/>
                  <a:lumOff val="80000"/>
                  <a:alpha val="10000"/>
                </a:schemeClr>
              </a:gs>
              <a:gs pos="0">
                <a:schemeClr val="accent1">
                  <a:lumMod val="20000"/>
                  <a:lumOff val="80000"/>
                  <a:alpha val="80000"/>
                </a:schemeClr>
              </a:gs>
            </a:gsLst>
            <a:lin ang="2700000" scaled="1"/>
            <a:tileRect/>
          </a:gradFill>
          <a:ln w="9525" cap="flat">
            <a:noFill/>
            <a:prstDash val="solid"/>
            <a:miter/>
          </a:ln>
          <a:effectLst/>
        </p:spPr>
        <p:txBody>
          <a:bodyPr rtlCol="0" anchor="ctr"/>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5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正文"/>
          <p:cNvSpPr txBox="1"/>
          <p:nvPr>
            <p:custDataLst>
              <p:tags r:id="rId14"/>
            </p:custDataLst>
          </p:nvPr>
        </p:nvSpPr>
        <p:spPr>
          <a:xfrm>
            <a:off x="1102662" y="3495978"/>
            <a:ext cx="1218168" cy="647056"/>
          </a:xfrm>
          <a:prstGeom prst="rect">
            <a:avLst/>
          </a:prstGeom>
          <a:noFill/>
        </p:spPr>
        <p:txBody>
          <a:bodyPr wrap="square" lIns="0" tIns="0" rIns="0" bIns="0" rtlCol="0" anchor="t" anchorCtr="0">
            <a:normAutofit/>
          </a:bodyPr>
          <a:p>
            <a:pPr indent="0" algn="ctr" fontAlgn="auto">
              <a:lnSpc>
                <a:spcPct val="130000"/>
              </a:lnSpc>
            </a:pPr>
            <a:r>
              <a:rPr lang="zh-CN" altLang="en-US" sz="1600" spc="150" dirty="0">
                <a:solidFill>
                  <a:srgbClr val="FFFFFF"/>
                </a:solidFill>
                <a:latin typeface="+mn-ea"/>
              </a:rPr>
              <a:t>支付</a:t>
            </a:r>
            <a:endParaRPr lang="zh-CN" altLang="en-US" sz="1600" spc="150" dirty="0">
              <a:solidFill>
                <a:srgbClr val="FFFFFF"/>
              </a:solidFill>
              <a:latin typeface="+mn-ea"/>
            </a:endParaRPr>
          </a:p>
        </p:txBody>
      </p:sp>
      <p:sp>
        <p:nvSpPr>
          <p:cNvPr id="8" name="正文"/>
          <p:cNvSpPr txBox="1"/>
          <p:nvPr>
            <p:custDataLst>
              <p:tags r:id="rId15"/>
            </p:custDataLst>
          </p:nvPr>
        </p:nvSpPr>
        <p:spPr>
          <a:xfrm>
            <a:off x="3853192" y="3495978"/>
            <a:ext cx="1218168" cy="647056"/>
          </a:xfrm>
          <a:prstGeom prst="rect">
            <a:avLst/>
          </a:prstGeom>
          <a:noFill/>
        </p:spPr>
        <p:txBody>
          <a:bodyPr wrap="square" lIns="0" tIns="0" rIns="0" bIns="0" rtlCol="0" anchor="t" anchorCtr="0">
            <a:normAutofit/>
          </a:bodyPr>
          <a:p>
            <a:pPr indent="0" algn="ctr" fontAlgn="auto">
              <a:lnSpc>
                <a:spcPct val="130000"/>
              </a:lnSpc>
            </a:pPr>
            <a:r>
              <a:rPr lang="zh-CN" altLang="en-US" sz="1600" spc="150" dirty="0">
                <a:solidFill>
                  <a:srgbClr val="FFFFFF"/>
                </a:solidFill>
                <a:latin typeface="+mn-ea"/>
              </a:rPr>
              <a:t>资管</a:t>
            </a:r>
            <a:endParaRPr lang="zh-CN" altLang="en-US" sz="1600" spc="150" dirty="0">
              <a:solidFill>
                <a:srgbClr val="FFFFFF"/>
              </a:solidFill>
              <a:latin typeface="+mn-ea"/>
            </a:endParaRPr>
          </a:p>
        </p:txBody>
      </p:sp>
      <p:sp>
        <p:nvSpPr>
          <p:cNvPr id="9" name="正文"/>
          <p:cNvSpPr txBox="1"/>
          <p:nvPr>
            <p:custDataLst>
              <p:tags r:id="rId16"/>
            </p:custDataLst>
          </p:nvPr>
        </p:nvSpPr>
        <p:spPr>
          <a:xfrm>
            <a:off x="2483163" y="2550047"/>
            <a:ext cx="1218168" cy="647056"/>
          </a:xfrm>
          <a:prstGeom prst="rect">
            <a:avLst/>
          </a:prstGeom>
          <a:noFill/>
        </p:spPr>
        <p:txBody>
          <a:bodyPr wrap="square" lIns="0" tIns="0" rIns="0" bIns="0" rtlCol="0" anchor="b" anchorCtr="0">
            <a:normAutofit/>
          </a:bodyPr>
          <a:p>
            <a:pPr indent="0" algn="ctr" fontAlgn="auto">
              <a:lnSpc>
                <a:spcPct val="130000"/>
              </a:lnSpc>
            </a:pPr>
            <a:r>
              <a:rPr lang="zh-CN" altLang="en-US" sz="1600" spc="150" dirty="0">
                <a:solidFill>
                  <a:schemeClr val="tx1">
                    <a:lumMod val="75000"/>
                    <a:lumOff val="25000"/>
                  </a:schemeClr>
                </a:solidFill>
                <a:latin typeface="+mn-ea"/>
              </a:rPr>
              <a:t>借贷</a:t>
            </a:r>
            <a:endParaRPr lang="zh-CN" altLang="en-US" sz="1600" spc="150" dirty="0">
              <a:solidFill>
                <a:schemeClr val="tx1">
                  <a:lumMod val="75000"/>
                  <a:lumOff val="25000"/>
                </a:schemeClr>
              </a:solidFill>
              <a:latin typeface="+mn-ea"/>
            </a:endParaRPr>
          </a:p>
        </p:txBody>
      </p:sp>
      <p:sp>
        <p:nvSpPr>
          <p:cNvPr id="11" name="正文"/>
          <p:cNvSpPr txBox="1"/>
          <p:nvPr>
            <p:custDataLst>
              <p:tags r:id="rId17"/>
            </p:custDataLst>
          </p:nvPr>
        </p:nvSpPr>
        <p:spPr>
          <a:xfrm>
            <a:off x="5226130" y="2550047"/>
            <a:ext cx="1218168" cy="647056"/>
          </a:xfrm>
          <a:prstGeom prst="rect">
            <a:avLst/>
          </a:prstGeom>
          <a:noFill/>
        </p:spPr>
        <p:txBody>
          <a:bodyPr wrap="square" lIns="0" tIns="0" rIns="0" bIns="0" rtlCol="0" anchor="b" anchorCtr="0">
            <a:normAutofit/>
          </a:bodyPr>
          <a:p>
            <a:pPr indent="0" algn="ctr" fontAlgn="auto">
              <a:lnSpc>
                <a:spcPct val="130000"/>
              </a:lnSpc>
            </a:pPr>
            <a:r>
              <a:rPr lang="zh-CN" altLang="en-US" sz="1600" spc="150" dirty="0">
                <a:solidFill>
                  <a:schemeClr val="tx1">
                    <a:lumMod val="75000"/>
                    <a:lumOff val="25000"/>
                  </a:schemeClr>
                </a:solidFill>
                <a:latin typeface="+mn-ea"/>
              </a:rPr>
              <a:t>消费金融</a:t>
            </a:r>
            <a:endParaRPr lang="zh-CN" altLang="en-US" sz="1600" spc="150" dirty="0">
              <a:solidFill>
                <a:schemeClr val="tx1">
                  <a:lumMod val="75000"/>
                  <a:lumOff val="25000"/>
                </a:schemeClr>
              </a:solidFill>
              <a:latin typeface="+mn-ea"/>
            </a:endParaRPr>
          </a:p>
        </p:txBody>
      </p:sp>
      <p:sp>
        <p:nvSpPr>
          <p:cNvPr id="16" name="文本框 15"/>
          <p:cNvSpPr txBox="1"/>
          <p:nvPr>
            <p:custDataLst>
              <p:tags r:id="rId18"/>
            </p:custDataLst>
          </p:nvPr>
        </p:nvSpPr>
        <p:spPr>
          <a:xfrm>
            <a:off x="323850" y="1249045"/>
            <a:ext cx="7871460" cy="922020"/>
          </a:xfrm>
          <a:prstGeom prst="rect">
            <a:avLst/>
          </a:prstGeom>
          <a:noFill/>
        </p:spPr>
        <p:txBody>
          <a:bodyPr wrap="square" rtlCol="0" anchor="t">
            <a:spAutoFit/>
          </a:bodyPr>
          <a:p>
            <a:pPr algn="l">
              <a:lnSpc>
                <a:spcPct val="150000"/>
              </a:lnSpc>
            </a:pPr>
            <a:r>
              <a:rPr lang="zh-CN" b="1" dirty="0">
                <a:latin typeface="微软雅黑" panose="020B0503020204020204" charset="-122"/>
                <a:ea typeface="微软雅黑" panose="020B0503020204020204" charset="-122"/>
                <a:sym typeface="+mn-ea"/>
              </a:rPr>
              <a:t>按业务分类角度来看，金融科技公司可大致分为四类：支付、借贷、资管和保险。</a:t>
            </a:r>
            <a:endParaRPr lang="zh-CN" b="1" dirty="0">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1"/>
            </p:custDataLst>
          </p:nvPr>
        </p:nvSpPr>
        <p:spPr>
          <a:xfrm>
            <a:off x="611505" y="249714"/>
            <a:ext cx="6096000" cy="506730"/>
          </a:xfrm>
          <a:prstGeom prst="rect">
            <a:avLst/>
          </a:prstGeom>
        </p:spPr>
        <p:txBody>
          <a:bodyPr>
            <a:spAutoFit/>
          </a:bodyPr>
          <a:p>
            <a:pPr algn="l">
              <a:buClrTx/>
              <a:buSzTx/>
              <a:buFontTx/>
            </a:pPr>
            <a:r>
              <a:rPr lang="zh-CN" altLang="en-US" sz="2700" b="1" dirty="0">
                <a:solidFill>
                  <a:srgbClr val="936419"/>
                </a:solidFill>
                <a:latin typeface="微软雅黑" panose="020B0503020204020204" charset="-122"/>
                <a:ea typeface="微软雅黑" panose="020B0503020204020204" charset="-122"/>
              </a:rPr>
              <a:t>风控各流程节点信用评分卡模型</a:t>
            </a:r>
            <a:endParaRPr lang="zh-CN" altLang="en-US" sz="2700" b="1" dirty="0">
              <a:solidFill>
                <a:srgbClr val="936419"/>
              </a:solidFill>
              <a:latin typeface="微软雅黑" panose="020B0503020204020204" charset="-122"/>
              <a:ea typeface="微软雅黑" panose="020B0503020204020204" charset="-122"/>
            </a:endParaRPr>
          </a:p>
        </p:txBody>
      </p:sp>
      <p:sp>
        <p:nvSpPr>
          <p:cNvPr id="2" name="文本框 1"/>
          <p:cNvSpPr txBox="1"/>
          <p:nvPr/>
        </p:nvSpPr>
        <p:spPr>
          <a:xfrm>
            <a:off x="1331595" y="915670"/>
            <a:ext cx="5672455" cy="2357755"/>
          </a:xfrm>
          <a:prstGeom prst="rect">
            <a:avLst/>
          </a:prstGeom>
          <a:noFill/>
        </p:spPr>
        <p:txBody>
          <a:bodyPr wrap="square" rtlCol="0" anchor="t">
            <a:noAutofit/>
          </a:bodyPr>
          <a:p>
            <a:pPr algn="l">
              <a:buClrTx/>
              <a:buSzTx/>
              <a:buFontTx/>
            </a:pPr>
            <a:r>
              <a:rPr lang="zh-CN" altLang="en-US" sz="1600">
                <a:latin typeface="Arial" panose="020B0604020202020204" pitchFamily="34" charset="0"/>
                <a:ea typeface="微软雅黑" panose="020B0503020204020204" charset="-122"/>
              </a:rPr>
              <a:t>信用评分卡种类划分方式不一样，信用评分卡类型也不同。根据评分对象不同，可以分为个人信用评分卡、公司信用评分卡。应用场景不同，可以划分为申请评分卡（Application scorecard）、行为评分卡（Behavior scorecard）、催收评分卡（Collection scorecard）、反欺诈评分卡(Fraud scorecard)、精准营销评分卡等。</a:t>
            </a:r>
            <a:endParaRPr lang="zh-CN" altLang="en-US" sz="1600">
              <a:latin typeface="Arial" panose="020B0604020202020204" pitchFamily="34" charset="0"/>
              <a:ea typeface="微软雅黑" panose="020B0503020204020204" charset="-122"/>
            </a:endParaRPr>
          </a:p>
        </p:txBody>
      </p:sp>
      <p:pic>
        <p:nvPicPr>
          <p:cNvPr id="4" name="图片 3"/>
          <p:cNvPicPr>
            <a:picLocks noChangeAspect="1"/>
          </p:cNvPicPr>
          <p:nvPr>
            <p:custDataLst>
              <p:tags r:id="rId2"/>
            </p:custDataLst>
          </p:nvPr>
        </p:nvPicPr>
        <p:blipFill>
          <a:blip r:embed="rId3"/>
          <a:stretch>
            <a:fillRect/>
          </a:stretch>
        </p:blipFill>
        <p:spPr>
          <a:xfrm>
            <a:off x="827405" y="2427605"/>
            <a:ext cx="6817360" cy="277622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6568440" cy="549275"/>
          </a:xfrm>
        </p:spPr>
        <p:txBody>
          <a:bodyPr>
            <a:normAutofit/>
          </a:bodyPr>
          <a:lstStyle/>
          <a:p>
            <a:pPr algn="l"/>
            <a:r>
              <a:rPr lang="zh-CN" sz="2700" b="1" dirty="0">
                <a:solidFill>
                  <a:schemeClr val="accent6"/>
                </a:solidFill>
                <a:latin typeface="微软雅黑" panose="020B0503020204020204" charset="-122"/>
                <a:ea typeface="微软雅黑" panose="020B0503020204020204" charset="-122"/>
                <a:sym typeface="+mn-ea"/>
              </a:rPr>
              <a:t>案例学习</a:t>
            </a:r>
            <a:r>
              <a:rPr lang="en-US" altLang="zh-CN" sz="2700" b="1" dirty="0">
                <a:solidFill>
                  <a:schemeClr val="accent6"/>
                </a:solidFill>
                <a:latin typeface="微软雅黑" panose="020B0503020204020204" charset="-122"/>
                <a:ea typeface="微软雅黑" panose="020B0503020204020204" charset="-122"/>
                <a:sym typeface="+mn-ea"/>
              </a:rPr>
              <a:t> </a:t>
            </a:r>
            <a:r>
              <a:rPr lang="zh-CN" sz="2700" b="1" dirty="0">
                <a:solidFill>
                  <a:schemeClr val="accent6"/>
                </a:solidFill>
                <a:latin typeface="微软雅黑" panose="020B0503020204020204" charset="-122"/>
                <a:ea typeface="微软雅黑" panose="020B0503020204020204" charset="-122"/>
                <a:sym typeface="+mn-ea"/>
              </a:rPr>
              <a:t>某消费金融公司</a:t>
            </a:r>
            <a:r>
              <a:rPr lang="en-US" altLang="zh-CN" sz="2700" b="1" dirty="0">
                <a:solidFill>
                  <a:schemeClr val="accent6"/>
                </a:solidFill>
                <a:latin typeface="微软雅黑" panose="020B0503020204020204" charset="-122"/>
                <a:ea typeface="微软雅黑" panose="020B0503020204020204" charset="-122"/>
                <a:sym typeface="+mn-ea"/>
              </a:rPr>
              <a:t>M</a:t>
            </a:r>
            <a:r>
              <a:rPr lang="zh-CN" sz="2700" b="1" dirty="0">
                <a:solidFill>
                  <a:schemeClr val="accent6"/>
                </a:solidFill>
                <a:latin typeface="微软雅黑" panose="020B0503020204020204" charset="-122"/>
                <a:ea typeface="微软雅黑" panose="020B0503020204020204" charset="-122"/>
                <a:sym typeface="+mn-ea"/>
              </a:rPr>
              <a:t>信贷风控流程</a:t>
            </a:r>
            <a:endParaRPr lang="zh-CN" sz="2700" b="1" dirty="0">
              <a:solidFill>
                <a:srgbClr val="936419"/>
              </a:solidFill>
              <a:latin typeface="微软雅黑" panose="020B0503020204020204" charset="-122"/>
              <a:ea typeface="微软雅黑" panose="020B0503020204020204" charset="-122"/>
              <a:cs typeface="+mn-cs"/>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21"/>
          <p:cNvPicPr/>
          <p:nvPr>
            <p:custDataLst>
              <p:tags r:id="rId2"/>
            </p:custDataLst>
          </p:nvPr>
        </p:nvPicPr>
        <p:blipFill>
          <a:blip r:embed="rId3"/>
          <a:stretch>
            <a:fillRect/>
          </a:stretch>
        </p:blipFill>
        <p:spPr>
          <a:xfrm>
            <a:off x="772795" y="1203960"/>
            <a:ext cx="7318375" cy="3526790"/>
          </a:xfrm>
          <a:prstGeom prst="rect">
            <a:avLst/>
          </a:prstGeom>
          <a:noFill/>
          <a:ln>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5738495" cy="549275"/>
          </a:xfrm>
        </p:spPr>
        <p:txBody>
          <a:bodyPr>
            <a:normAutofit fontScale="90000"/>
          </a:bodyPr>
          <a:lstStyle/>
          <a:p>
            <a:pPr algn="l"/>
            <a:r>
              <a:rPr lang="zh-CN" sz="2700" b="1" dirty="0">
                <a:solidFill>
                  <a:schemeClr val="accent6"/>
                </a:solidFill>
                <a:latin typeface="微软雅黑" panose="020B0503020204020204" charset="-122"/>
                <a:ea typeface="微软雅黑" panose="020B0503020204020204" charset="-122"/>
                <a:sym typeface="+mn-ea"/>
              </a:rPr>
              <a:t>案例学习</a:t>
            </a:r>
            <a:r>
              <a:rPr lang="en-US" altLang="zh-CN" sz="2700" b="1" dirty="0">
                <a:solidFill>
                  <a:schemeClr val="accent6"/>
                </a:solidFill>
                <a:latin typeface="微软雅黑" panose="020B0503020204020204" charset="-122"/>
                <a:ea typeface="微软雅黑" panose="020B0503020204020204" charset="-122"/>
                <a:sym typeface="+mn-ea"/>
              </a:rPr>
              <a:t> </a:t>
            </a:r>
            <a:r>
              <a:rPr lang="zh-CN" sz="2700" b="1" dirty="0">
                <a:solidFill>
                  <a:schemeClr val="accent6"/>
                </a:solidFill>
                <a:latin typeface="微软雅黑" panose="020B0503020204020204" charset="-122"/>
                <a:ea typeface="微软雅黑" panose="020B0503020204020204" charset="-122"/>
                <a:sym typeface="+mn-ea"/>
              </a:rPr>
              <a:t>某消费金融公司</a:t>
            </a:r>
            <a:r>
              <a:rPr lang="en-US" altLang="zh-CN" sz="2700" b="1" dirty="0">
                <a:solidFill>
                  <a:schemeClr val="accent6"/>
                </a:solidFill>
                <a:latin typeface="微软雅黑" panose="020B0503020204020204" charset="-122"/>
                <a:ea typeface="微软雅黑" panose="020B0503020204020204" charset="-122"/>
                <a:sym typeface="+mn-ea"/>
              </a:rPr>
              <a:t>M</a:t>
            </a:r>
            <a:r>
              <a:rPr lang="zh-CN" sz="2700" b="1" dirty="0">
                <a:solidFill>
                  <a:schemeClr val="accent6"/>
                </a:solidFill>
                <a:latin typeface="微软雅黑" panose="020B0503020204020204" charset="-122"/>
                <a:ea typeface="微软雅黑" panose="020B0503020204020204" charset="-122"/>
                <a:sym typeface="+mn-ea"/>
              </a:rPr>
              <a:t>信贷风控流程</a:t>
            </a:r>
            <a:endParaRPr lang="zh-CN" sz="2700" b="1" dirty="0">
              <a:solidFill>
                <a:srgbClr val="936419"/>
              </a:solidFill>
              <a:latin typeface="微软雅黑" panose="020B0503020204020204" charset="-122"/>
              <a:ea typeface="微软雅黑" panose="020B0503020204020204" charset="-122"/>
              <a:cs typeface="+mn-cs"/>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6" name="图片 122"/>
          <p:cNvPicPr/>
          <p:nvPr>
            <p:custDataLst>
              <p:tags r:id="rId2"/>
            </p:custDataLst>
          </p:nvPr>
        </p:nvPicPr>
        <p:blipFill>
          <a:blip r:embed="rId3"/>
          <a:stretch>
            <a:fillRect/>
          </a:stretch>
        </p:blipFill>
        <p:spPr>
          <a:xfrm>
            <a:off x="739775" y="937260"/>
            <a:ext cx="7466330" cy="4008120"/>
          </a:xfrm>
          <a:prstGeom prst="rect">
            <a:avLst/>
          </a:prstGeom>
          <a:noFill/>
          <a:ln>
            <a:noFill/>
          </a:ln>
        </p:spPr>
      </p:pic>
      <p:sp>
        <p:nvSpPr>
          <p:cNvPr id="2" name="矩形 1"/>
          <p:cNvSpPr/>
          <p:nvPr/>
        </p:nvSpPr>
        <p:spPr>
          <a:xfrm>
            <a:off x="899795" y="3940175"/>
            <a:ext cx="7344410" cy="1007745"/>
          </a:xfrm>
          <a:prstGeom prst="rect">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4" name="直接箭头连接符 3"/>
          <p:cNvCxnSpPr/>
          <p:nvPr/>
        </p:nvCxnSpPr>
        <p:spPr>
          <a:xfrm>
            <a:off x="3491865" y="3291840"/>
            <a:ext cx="1416685" cy="612775"/>
          </a:xfrm>
          <a:prstGeom prst="straightConnector1">
            <a:avLst/>
          </a:prstGeom>
          <a:ln w="44450" cmpd="sng">
            <a:solidFill>
              <a:srgbClr val="FF0000"/>
            </a:solidFill>
            <a:prstDash val="solid"/>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6511290" cy="549275"/>
          </a:xfrm>
        </p:spPr>
        <p:txBody>
          <a:bodyPr>
            <a:normAutofit/>
          </a:bodyPr>
          <a:lstStyle/>
          <a:p>
            <a:pPr algn="l"/>
            <a:r>
              <a:rPr lang="zh-CN" sz="2700" b="1" dirty="0">
                <a:solidFill>
                  <a:schemeClr val="accent6"/>
                </a:solidFill>
                <a:latin typeface="微软雅黑" panose="020B0503020204020204" charset="-122"/>
                <a:ea typeface="微软雅黑" panose="020B0503020204020204" charset="-122"/>
                <a:sym typeface="+mn-ea"/>
              </a:rPr>
              <a:t>案例学习</a:t>
            </a:r>
            <a:r>
              <a:rPr lang="en-US" altLang="zh-CN" sz="2700" b="1" dirty="0">
                <a:solidFill>
                  <a:schemeClr val="accent6"/>
                </a:solidFill>
                <a:latin typeface="微软雅黑" panose="020B0503020204020204" charset="-122"/>
                <a:ea typeface="微软雅黑" panose="020B0503020204020204" charset="-122"/>
                <a:sym typeface="+mn-ea"/>
              </a:rPr>
              <a:t> </a:t>
            </a:r>
            <a:r>
              <a:rPr lang="zh-CN" sz="2700" b="1" dirty="0">
                <a:solidFill>
                  <a:schemeClr val="accent6"/>
                </a:solidFill>
                <a:latin typeface="微软雅黑" panose="020B0503020204020204" charset="-122"/>
                <a:ea typeface="微软雅黑" panose="020B0503020204020204" charset="-122"/>
                <a:sym typeface="+mn-ea"/>
              </a:rPr>
              <a:t>大数据在</a:t>
            </a:r>
            <a:r>
              <a:rPr lang="en-US" altLang="zh-CN" sz="2700" b="1" dirty="0">
                <a:solidFill>
                  <a:schemeClr val="accent6"/>
                </a:solidFill>
                <a:latin typeface="微软雅黑" panose="020B0503020204020204" charset="-122"/>
                <a:ea typeface="微软雅黑" panose="020B0503020204020204" charset="-122"/>
                <a:sym typeface="+mn-ea"/>
              </a:rPr>
              <a:t>“</a:t>
            </a:r>
            <a:r>
              <a:rPr lang="zh-CN" sz="2700" b="1" dirty="0">
                <a:solidFill>
                  <a:schemeClr val="accent6"/>
                </a:solidFill>
                <a:latin typeface="微软雅黑" panose="020B0503020204020204" charset="-122"/>
                <a:ea typeface="微软雅黑" panose="020B0503020204020204" charset="-122"/>
                <a:sym typeface="+mn-ea"/>
              </a:rPr>
              <a:t>百度有钱花</a:t>
            </a:r>
            <a:r>
              <a:rPr lang="en-US" altLang="zh-CN" sz="2700" b="1" dirty="0">
                <a:solidFill>
                  <a:schemeClr val="accent6"/>
                </a:solidFill>
                <a:latin typeface="微软雅黑" panose="020B0503020204020204" charset="-122"/>
                <a:ea typeface="微软雅黑" panose="020B0503020204020204" charset="-122"/>
                <a:sym typeface="+mn-ea"/>
              </a:rPr>
              <a:t>”</a:t>
            </a:r>
            <a:r>
              <a:rPr lang="zh-CN" altLang="en-US" sz="2700" b="1" dirty="0">
                <a:solidFill>
                  <a:schemeClr val="accent6"/>
                </a:solidFill>
                <a:latin typeface="微软雅黑" panose="020B0503020204020204" charset="-122"/>
                <a:ea typeface="微软雅黑" panose="020B0503020204020204" charset="-122"/>
                <a:sym typeface="+mn-ea"/>
              </a:rPr>
              <a:t>的应用</a:t>
            </a:r>
            <a:endParaRPr lang="zh-CN" altLang="en-US" sz="2700" b="1" dirty="0">
              <a:solidFill>
                <a:schemeClr val="accent6"/>
              </a:solidFill>
              <a:latin typeface="微软雅黑" panose="020B0503020204020204" charset="-122"/>
              <a:ea typeface="微软雅黑" panose="020B0503020204020204" charset="-122"/>
              <a:cs typeface="+mn-cs"/>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custDataLst>
              <p:tags r:id="rId2"/>
            </p:custDataLst>
          </p:nvPr>
        </p:nvPicPr>
        <p:blipFill>
          <a:blip r:embed="rId3"/>
          <a:srcRect l="19588" t="-33333" r="14170" b="-35750"/>
          <a:stretch>
            <a:fillRect/>
          </a:stretch>
        </p:blipFill>
        <p:spPr>
          <a:xfrm>
            <a:off x="5220335" y="-308610"/>
            <a:ext cx="3167380" cy="6574155"/>
          </a:xfrm>
          <a:prstGeom prst="rect">
            <a:avLst/>
          </a:prstGeom>
        </p:spPr>
      </p:pic>
      <p:sp>
        <p:nvSpPr>
          <p:cNvPr id="8" name="文本框 7"/>
          <p:cNvSpPr txBox="1"/>
          <p:nvPr>
            <p:custDataLst>
              <p:tags r:id="rId4"/>
            </p:custDataLst>
          </p:nvPr>
        </p:nvSpPr>
        <p:spPr>
          <a:xfrm>
            <a:off x="539750" y="1131570"/>
            <a:ext cx="4813935" cy="4331335"/>
          </a:xfrm>
          <a:prstGeom prst="rect">
            <a:avLst/>
          </a:prstGeom>
        </p:spPr>
        <p:txBody>
          <a:bodyPr>
            <a:noAutofit/>
            <a:extLst>
              <a:ext uri="{4A0BC546-FE56-4ADE-93B0-CB8AF2F6F144}">
                <wpsdc:textFrameExt xmlns:wpsdc="http://www.wps.cn/officeDocument/2022/drawingmlCustomData" type="text"/>
              </a:ext>
            </a:extLst>
          </a:bodyPr>
          <a:p>
            <a:pPr indent="457200" algn="l" fontAlgn="auto"/>
            <a:r>
              <a:rPr lang="en-US" altLang="zh-CN">
                <a:latin typeface="Arial" panose="020B0604020202020204" pitchFamily="34" charset="0"/>
                <a:ea typeface="微软雅黑" panose="020B0503020204020204" charset="-122"/>
              </a:rPr>
              <a:t>1.反欺诈</a:t>
            </a:r>
            <a:endParaRPr lang="en-US" altLang="zh-CN">
              <a:latin typeface="Arial" panose="020B0604020202020204" pitchFamily="34" charset="0"/>
              <a:ea typeface="微软雅黑" panose="020B0503020204020204" charset="-122"/>
            </a:endParaRPr>
          </a:p>
          <a:p>
            <a:pPr indent="457200" algn="l" fontAlgn="auto"/>
            <a:r>
              <a:rPr lang="zh-CN" altLang="en-US">
                <a:latin typeface="Arial" panose="020B0604020202020204" pitchFamily="34" charset="0"/>
                <a:ea typeface="微软雅黑" panose="020B0503020204020204" charset="-122"/>
              </a:rPr>
              <a:t>例如，借款人本人欺诈，在申请贷款时，对身份认证、年龄、学历等基础准入信息进行检查，再结合大数据中收集到的历史借贷信息记录、多头借贷情况、失信被执行人员名单进行风险排查，最终结合</a:t>
            </a:r>
            <a:r>
              <a:rPr lang="zh-CN" altLang="en-US">
                <a:solidFill>
                  <a:srgbClr val="FF0000"/>
                </a:solidFill>
                <a:latin typeface="Arial" panose="020B0604020202020204" pitchFamily="34" charset="0"/>
                <a:ea typeface="微软雅黑" panose="020B0503020204020204" charset="-122"/>
              </a:rPr>
              <a:t>评分卡</a:t>
            </a:r>
            <a:r>
              <a:rPr lang="zh-CN" altLang="en-US">
                <a:latin typeface="Arial" panose="020B0604020202020204" pitchFamily="34" charset="0"/>
                <a:ea typeface="微软雅黑" panose="020B0503020204020204" charset="-122"/>
              </a:rPr>
              <a:t>决定是否放贷。还有像在账户被盗用情况下，为了降低客户及企业的风险，可以通过第三方数据进行交叉验证以及活体识别等技术防止账户资金被他人盗用。</a:t>
            </a:r>
            <a:endParaRPr lang="zh-CN" altLang="en-US">
              <a:latin typeface="Arial" panose="020B0604020202020204" pitchFamily="34" charset="0"/>
              <a:ea typeface="微软雅黑" panose="020B0503020204020204" charset="-122"/>
            </a:endParaRPr>
          </a:p>
          <a:p>
            <a:pPr indent="457200" algn="l" fontAlgn="auto"/>
            <a:r>
              <a:rPr lang="en-US" altLang="zh-CN">
                <a:latin typeface="Arial" panose="020B0604020202020204" pitchFamily="34" charset="0"/>
                <a:ea typeface="微软雅黑" panose="020B0503020204020204" charset="-122"/>
              </a:rPr>
              <a:t>2.</a:t>
            </a:r>
            <a:r>
              <a:rPr lang="zh-CN" altLang="en-US">
                <a:latin typeface="Arial" panose="020B0604020202020204" pitchFamily="34" charset="0"/>
                <a:ea typeface="微软雅黑" panose="020B0503020204020204" charset="-122"/>
              </a:rPr>
              <a:t>信用产品</a:t>
            </a:r>
            <a:endParaRPr lang="zh-CN" altLang="en-US">
              <a:latin typeface="Arial" panose="020B0604020202020204" pitchFamily="34" charset="0"/>
              <a:ea typeface="微软雅黑" panose="020B0503020204020204" charset="-122"/>
            </a:endParaRPr>
          </a:p>
          <a:p>
            <a:pPr indent="457200" algn="l" fontAlgn="auto"/>
            <a:r>
              <a:rPr lang="en-US" altLang="zh-CN">
                <a:latin typeface="Arial" panose="020B0604020202020204" pitchFamily="34" charset="0"/>
                <a:ea typeface="微软雅黑" panose="020B0503020204020204" charset="-122"/>
              </a:rPr>
              <a:t>3.</a:t>
            </a:r>
            <a:r>
              <a:rPr lang="zh-CN" altLang="en-US">
                <a:latin typeface="Arial" panose="020B0604020202020204" pitchFamily="34" charset="0"/>
                <a:ea typeface="微软雅黑" panose="020B0503020204020204" charset="-122"/>
              </a:rPr>
              <a:t>验证类产品</a:t>
            </a:r>
            <a:endParaRPr lang="zh-CN" altLang="en-US">
              <a:latin typeface="Arial" panose="020B0604020202020204" pitchFamily="34" charset="0"/>
              <a:ea typeface="微软雅黑" panose="020B0503020204020204" charset="-122"/>
            </a:endParaRPr>
          </a:p>
          <a:p>
            <a:pPr indent="457200" algn="l" fontAlgn="auto"/>
            <a:r>
              <a:rPr lang="en-US" altLang="zh-CN">
                <a:latin typeface="Arial" panose="020B0604020202020204" pitchFamily="34" charset="0"/>
                <a:ea typeface="微软雅黑" panose="020B0503020204020204" charset="-122"/>
              </a:rPr>
              <a:t>4.</a:t>
            </a:r>
            <a:r>
              <a:rPr lang="zh-CN" altLang="en-US">
                <a:latin typeface="Arial" panose="020B0604020202020204" pitchFamily="34" charset="0"/>
                <a:ea typeface="微软雅黑" panose="020B0503020204020204" charset="-122"/>
              </a:rPr>
              <a:t>智能催收</a:t>
            </a:r>
            <a:endParaRPr lang="zh-CN" altLang="en-US">
              <a:latin typeface="Arial" panose="020B0604020202020204" pitchFamily="34" charset="0"/>
              <a:ea typeface="微软雅黑" panose="020B0503020204020204" charset="-122"/>
            </a:endParaRPr>
          </a:p>
          <a:p>
            <a:pPr indent="457200" algn="l" fontAlgn="auto"/>
            <a:endParaRPr lang="en-US" altLang="zh-CN">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6511290" cy="549275"/>
          </a:xfrm>
        </p:spPr>
        <p:txBody>
          <a:bodyPr>
            <a:normAutofit/>
          </a:bodyPr>
          <a:lstStyle/>
          <a:p>
            <a:pPr algn="l"/>
            <a:r>
              <a:rPr lang="zh-CN" sz="2700" b="1" dirty="0">
                <a:solidFill>
                  <a:schemeClr val="accent6"/>
                </a:solidFill>
                <a:latin typeface="微软雅黑" panose="020B0503020204020204" charset="-122"/>
                <a:ea typeface="微软雅黑" panose="020B0503020204020204" charset="-122"/>
                <a:sym typeface="+mn-ea"/>
              </a:rPr>
              <a:t>大数据在</a:t>
            </a:r>
            <a:r>
              <a:rPr lang="en-US" altLang="zh-CN" sz="2700" b="1" dirty="0">
                <a:solidFill>
                  <a:schemeClr val="accent6"/>
                </a:solidFill>
                <a:latin typeface="微软雅黑" panose="020B0503020204020204" charset="-122"/>
                <a:ea typeface="微软雅黑" panose="020B0503020204020204" charset="-122"/>
                <a:sym typeface="+mn-ea"/>
              </a:rPr>
              <a:t>“</a:t>
            </a:r>
            <a:r>
              <a:rPr lang="zh-CN" sz="2700" b="1" dirty="0">
                <a:solidFill>
                  <a:schemeClr val="accent6"/>
                </a:solidFill>
                <a:latin typeface="微软雅黑" panose="020B0503020204020204" charset="-122"/>
                <a:ea typeface="微软雅黑" panose="020B0503020204020204" charset="-122"/>
                <a:sym typeface="+mn-ea"/>
              </a:rPr>
              <a:t>百度有钱花</a:t>
            </a:r>
            <a:r>
              <a:rPr lang="en-US" altLang="zh-CN" sz="2700" b="1" dirty="0">
                <a:solidFill>
                  <a:schemeClr val="accent6"/>
                </a:solidFill>
                <a:latin typeface="微软雅黑" panose="020B0503020204020204" charset="-122"/>
                <a:ea typeface="微软雅黑" panose="020B0503020204020204" charset="-122"/>
                <a:sym typeface="+mn-ea"/>
              </a:rPr>
              <a:t>”</a:t>
            </a:r>
            <a:r>
              <a:rPr lang="zh-CN" altLang="en-US" sz="2700" b="1" dirty="0">
                <a:solidFill>
                  <a:schemeClr val="accent6"/>
                </a:solidFill>
                <a:latin typeface="微软雅黑" panose="020B0503020204020204" charset="-122"/>
                <a:ea typeface="微软雅黑" panose="020B0503020204020204" charset="-122"/>
                <a:sym typeface="+mn-ea"/>
              </a:rPr>
              <a:t>的应用</a:t>
            </a:r>
            <a:endParaRPr lang="zh-CN" altLang="en-US" sz="2700" b="1" dirty="0">
              <a:solidFill>
                <a:schemeClr val="accent6"/>
              </a:solidFill>
              <a:latin typeface="微软雅黑" panose="020B0503020204020204" charset="-122"/>
              <a:ea typeface="微软雅黑" panose="020B0503020204020204" charset="-122"/>
              <a:cs typeface="+mn-cs"/>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 name="直接箭头连接符 3"/>
          <p:cNvCxnSpPr/>
          <p:nvPr/>
        </p:nvCxnSpPr>
        <p:spPr>
          <a:xfrm>
            <a:off x="3491865" y="3291840"/>
            <a:ext cx="1416685" cy="612775"/>
          </a:xfrm>
          <a:prstGeom prst="straightConnector1">
            <a:avLst/>
          </a:prstGeom>
          <a:ln w="44450" cmpd="sng">
            <a:solidFill>
              <a:srgbClr val="FF0000"/>
            </a:solidFill>
            <a:prstDash val="solid"/>
            <a:tailEnd type="arrow"/>
          </a:ln>
        </p:spPr>
        <p:style>
          <a:lnRef idx="2">
            <a:schemeClr val="accent1"/>
          </a:lnRef>
          <a:fillRef idx="0">
            <a:srgbClr val="FFFFFF"/>
          </a:fillRef>
          <a:effectRef idx="0">
            <a:srgbClr val="FFFFFF"/>
          </a:effectRef>
          <a:fontRef idx="minor">
            <a:schemeClr val="tx1"/>
          </a:fontRef>
        </p:style>
      </p:cxnSp>
      <p:pic>
        <p:nvPicPr>
          <p:cNvPr id="5" name="图片 4"/>
          <p:cNvPicPr>
            <a:picLocks noChangeAspect="1"/>
          </p:cNvPicPr>
          <p:nvPr>
            <p:custDataLst>
              <p:tags r:id="rId2"/>
            </p:custDataLst>
          </p:nvPr>
        </p:nvPicPr>
        <p:blipFill>
          <a:blip r:embed="rId3"/>
          <a:stretch>
            <a:fillRect/>
          </a:stretch>
        </p:blipFill>
        <p:spPr>
          <a:xfrm>
            <a:off x="971550" y="1419860"/>
            <a:ext cx="6671945" cy="345694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6511290" cy="549275"/>
          </a:xfrm>
        </p:spPr>
        <p:txBody>
          <a:bodyPr>
            <a:normAutofit/>
          </a:bodyPr>
          <a:lstStyle/>
          <a:p>
            <a:pPr algn="l"/>
            <a:r>
              <a:rPr lang="zh-CN" sz="2700" b="1" dirty="0">
                <a:solidFill>
                  <a:schemeClr val="accent6"/>
                </a:solidFill>
                <a:latin typeface="微软雅黑" panose="020B0503020204020204" charset="-122"/>
                <a:ea typeface="微软雅黑" panose="020B0503020204020204" charset="-122"/>
                <a:sym typeface="+mn-ea"/>
              </a:rPr>
              <a:t>大数据在</a:t>
            </a:r>
            <a:r>
              <a:rPr lang="en-US" altLang="zh-CN" sz="2700" b="1" dirty="0">
                <a:solidFill>
                  <a:schemeClr val="accent6"/>
                </a:solidFill>
                <a:latin typeface="微软雅黑" panose="020B0503020204020204" charset="-122"/>
                <a:ea typeface="微软雅黑" panose="020B0503020204020204" charset="-122"/>
                <a:sym typeface="+mn-ea"/>
              </a:rPr>
              <a:t>“</a:t>
            </a:r>
            <a:r>
              <a:rPr lang="zh-CN" sz="2700" b="1" dirty="0">
                <a:solidFill>
                  <a:schemeClr val="accent6"/>
                </a:solidFill>
                <a:latin typeface="微软雅黑" panose="020B0503020204020204" charset="-122"/>
                <a:ea typeface="微软雅黑" panose="020B0503020204020204" charset="-122"/>
                <a:sym typeface="+mn-ea"/>
              </a:rPr>
              <a:t>百度有钱花</a:t>
            </a:r>
            <a:r>
              <a:rPr lang="en-US" altLang="zh-CN" sz="2700" b="1" dirty="0">
                <a:solidFill>
                  <a:schemeClr val="accent6"/>
                </a:solidFill>
                <a:latin typeface="微软雅黑" panose="020B0503020204020204" charset="-122"/>
                <a:ea typeface="微软雅黑" panose="020B0503020204020204" charset="-122"/>
                <a:sym typeface="+mn-ea"/>
              </a:rPr>
              <a:t>”</a:t>
            </a:r>
            <a:r>
              <a:rPr lang="zh-CN" altLang="en-US" sz="2700" b="1" dirty="0">
                <a:solidFill>
                  <a:schemeClr val="accent6"/>
                </a:solidFill>
                <a:latin typeface="微软雅黑" panose="020B0503020204020204" charset="-122"/>
                <a:ea typeface="微软雅黑" panose="020B0503020204020204" charset="-122"/>
                <a:sym typeface="+mn-ea"/>
              </a:rPr>
              <a:t>反欺诈中的应用</a:t>
            </a:r>
            <a:endParaRPr lang="zh-CN" altLang="en-US" sz="2700" b="1" dirty="0">
              <a:solidFill>
                <a:schemeClr val="accent6"/>
              </a:solidFill>
              <a:latin typeface="微软雅黑" panose="020B0503020204020204" charset="-122"/>
              <a:ea typeface="微软雅黑" panose="020B0503020204020204" charset="-122"/>
              <a:cs typeface="+mn-cs"/>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539750" y="1131570"/>
            <a:ext cx="7825105" cy="433133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a:latin typeface="Arial" panose="020B0604020202020204" pitchFamily="34" charset="0"/>
                <a:ea typeface="微软雅黑" panose="020B0503020204020204" charset="-122"/>
              </a:rPr>
              <a:t>在数据和技术的支撑下，依赖于大数据的反欺诈便可以实现了，根据欺诈类型的不同，大数据反欺诈在信贷的整个流程中发挥着不同的作用。例如，借款人本人欺诈，在申请贷款时，对身份认证、年龄、学历等基础准入信息进行检查，再结合大数据中收集到的历史借贷信息记录、多头借贷情况、失信被执行人员名单进行风险排查，最终结合</a:t>
            </a:r>
            <a:r>
              <a:rPr lang="zh-CN" altLang="en-US" sz="2400">
                <a:solidFill>
                  <a:srgbClr val="FF0000"/>
                </a:solidFill>
                <a:latin typeface="Arial" panose="020B0604020202020204" pitchFamily="34" charset="0"/>
                <a:ea typeface="微软雅黑" panose="020B0503020204020204" charset="-122"/>
              </a:rPr>
              <a:t>评分卡</a:t>
            </a:r>
            <a:r>
              <a:rPr lang="zh-CN" altLang="en-US" sz="2400">
                <a:latin typeface="Arial" panose="020B0604020202020204" pitchFamily="34" charset="0"/>
                <a:ea typeface="微软雅黑" panose="020B0503020204020204" charset="-122"/>
              </a:rPr>
              <a:t>决定是否放贷。还有像在账户被盗用情况下，为了降低客户及企业的风险，可以通过第三方数据进行交叉验证以及活体识别等技术防止账户资金被他人盗用。</a:t>
            </a:r>
            <a:endParaRPr lang="zh-CN" altLang="en-US" sz="2400">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779520" y="1119505"/>
            <a:ext cx="1728470" cy="2245360"/>
            <a:chOff x="5952" y="1763"/>
            <a:chExt cx="2722" cy="3536"/>
          </a:xfrm>
        </p:grpSpPr>
        <p:pic>
          <p:nvPicPr>
            <p:cNvPr id="8" name="图片 7"/>
            <p:cNvPicPr>
              <a:picLocks noChangeAspect="1"/>
            </p:cNvPicPr>
            <p:nvPr/>
          </p:nvPicPr>
          <p:blipFill>
            <a:blip r:embed="rId1"/>
            <a:srcRect t="57075"/>
            <a:stretch>
              <a:fillRect/>
            </a:stretch>
          </p:blipFill>
          <p:spPr>
            <a:xfrm>
              <a:off x="5952" y="3789"/>
              <a:ext cx="2722" cy="1510"/>
            </a:xfrm>
            <a:prstGeom prst="rect">
              <a:avLst/>
            </a:prstGeom>
          </p:spPr>
        </p:pic>
        <p:pic>
          <p:nvPicPr>
            <p:cNvPr id="2" name="图片 1" descr="资源库新logo-1"/>
            <p:cNvPicPr>
              <a:picLocks noChangeAspect="1"/>
            </p:cNvPicPr>
            <p:nvPr/>
          </p:nvPicPr>
          <p:blipFill>
            <a:blip r:embed="rId2"/>
            <a:stretch>
              <a:fillRect/>
            </a:stretch>
          </p:blipFill>
          <p:spPr>
            <a:xfrm>
              <a:off x="5952" y="1763"/>
              <a:ext cx="2722" cy="2026"/>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467360" y="249714"/>
            <a:ext cx="6096000" cy="506730"/>
          </a:xfrm>
          <a:prstGeom prst="rect">
            <a:avLst/>
          </a:prstGeom>
        </p:spPr>
        <p:txBody>
          <a:bodyPr>
            <a:spAutoFit/>
          </a:bodyPr>
          <a:p>
            <a:pPr algn="l">
              <a:buClrTx/>
              <a:buSzTx/>
              <a:buFontTx/>
            </a:pPr>
            <a:r>
              <a:rPr lang="zh-CN" altLang="en-US" sz="2700" b="1" dirty="0">
                <a:solidFill>
                  <a:srgbClr val="936419"/>
                </a:solidFill>
                <a:latin typeface="微软雅黑" panose="020B0503020204020204" charset="-122"/>
                <a:ea typeface="微软雅黑" panose="020B0503020204020204" charset="-122"/>
              </a:rPr>
              <a:t>大数据在金融科技企业营销中的应用</a:t>
            </a:r>
            <a:endParaRPr lang="zh-CN" altLang="en-US" sz="2700" b="1" dirty="0">
              <a:solidFill>
                <a:srgbClr val="936419"/>
              </a:solidFill>
              <a:latin typeface="微软雅黑" panose="020B0503020204020204" charset="-122"/>
              <a:ea typeface="微软雅黑" panose="020B0503020204020204" charset="-122"/>
            </a:endParaRPr>
          </a:p>
        </p:txBody>
      </p:sp>
      <p:sp>
        <p:nvSpPr>
          <p:cNvPr id="8" name="文本框 7"/>
          <p:cNvSpPr txBox="1"/>
          <p:nvPr>
            <p:custDataLst>
              <p:tags r:id="rId1"/>
            </p:custDataLst>
          </p:nvPr>
        </p:nvSpPr>
        <p:spPr>
          <a:xfrm>
            <a:off x="323850" y="1249045"/>
            <a:ext cx="7871460" cy="506730"/>
          </a:xfrm>
          <a:prstGeom prst="rect">
            <a:avLst/>
          </a:prstGeom>
          <a:noFill/>
        </p:spPr>
        <p:txBody>
          <a:bodyPr wrap="square" rtlCol="0" anchor="t">
            <a:spAutoFit/>
          </a:bodyPr>
          <a:p>
            <a:pPr algn="l">
              <a:lnSpc>
                <a:spcPct val="150000"/>
              </a:lnSpc>
            </a:pPr>
            <a:r>
              <a:rPr lang="zh-CN" b="1" dirty="0">
                <a:solidFill>
                  <a:schemeClr val="accent6"/>
                </a:solidFill>
                <a:latin typeface="微软雅黑" panose="020B0503020204020204" charset="-122"/>
                <a:ea typeface="微软雅黑" panose="020B0503020204020204" charset="-122"/>
                <a:sym typeface="+mn-ea"/>
              </a:rPr>
              <a:t>问题引入</a:t>
            </a:r>
            <a:endParaRPr lang="zh-CN" b="1" dirty="0">
              <a:latin typeface="微软雅黑" panose="020B0503020204020204" charset="-122"/>
              <a:ea typeface="微软雅黑" panose="020B0503020204020204" charset="-122"/>
              <a:sym typeface="+mn-ea"/>
            </a:endParaRPr>
          </a:p>
        </p:txBody>
      </p:sp>
      <p:pic>
        <p:nvPicPr>
          <p:cNvPr id="17" name="图片 16" descr="51miz-E966291-4B0A7394"/>
          <p:cNvPicPr>
            <a:picLocks noChangeAspect="1"/>
          </p:cNvPicPr>
          <p:nvPr>
            <p:custDataLst>
              <p:tags r:id="rId2"/>
            </p:custDataLst>
          </p:nvPr>
        </p:nvPicPr>
        <p:blipFill>
          <a:blip r:embed="rId3"/>
          <a:stretch>
            <a:fillRect/>
          </a:stretch>
        </p:blipFill>
        <p:spPr>
          <a:xfrm>
            <a:off x="5652135" y="1808480"/>
            <a:ext cx="2579370" cy="2579370"/>
          </a:xfrm>
          <a:prstGeom prst="rect">
            <a:avLst/>
          </a:prstGeom>
        </p:spPr>
      </p:pic>
      <p:sp>
        <p:nvSpPr>
          <p:cNvPr id="18" name="文本框 17"/>
          <p:cNvSpPr txBox="1"/>
          <p:nvPr/>
        </p:nvSpPr>
        <p:spPr>
          <a:xfrm>
            <a:off x="1331595" y="1249045"/>
            <a:ext cx="4872355" cy="105664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2000">
                <a:latin typeface="Arial" panose="020B0604020202020204" pitchFamily="34" charset="0"/>
                <a:ea typeface="微软雅黑" panose="020B0503020204020204" charset="-122"/>
              </a:rPr>
              <a:t>是不是所有用户都能拥有</a:t>
            </a:r>
            <a:r>
              <a:rPr lang="en-US" altLang="zh-CN" sz="2000">
                <a:latin typeface="Arial" panose="020B0604020202020204" pitchFamily="34" charset="0"/>
                <a:ea typeface="微软雅黑" panose="020B0503020204020204" charset="-122"/>
              </a:rPr>
              <a:t>“</a:t>
            </a:r>
            <a:r>
              <a:rPr lang="zh-CN" altLang="en-US" sz="2000">
                <a:latin typeface="Arial" panose="020B0604020202020204" pitchFamily="34" charset="0"/>
                <a:ea typeface="微软雅黑" panose="020B0503020204020204" charset="-122"/>
              </a:rPr>
              <a:t>京东白条</a:t>
            </a:r>
            <a:r>
              <a:rPr lang="en-US" altLang="zh-CN" sz="2000">
                <a:latin typeface="Arial" panose="020B0604020202020204" pitchFamily="34" charset="0"/>
                <a:ea typeface="微软雅黑" panose="020B0503020204020204" charset="-122"/>
              </a:rPr>
              <a:t>”</a:t>
            </a:r>
            <a:r>
              <a:rPr lang="zh-CN" altLang="en-US" sz="2000">
                <a:latin typeface="Arial" panose="020B0604020202020204" pitchFamily="34" charset="0"/>
                <a:ea typeface="微软雅黑" panose="020B0503020204020204" charset="-122"/>
              </a:rPr>
              <a:t>、</a:t>
            </a:r>
            <a:r>
              <a:rPr lang="en-US" altLang="zh-CN" sz="2000">
                <a:latin typeface="Arial" panose="020B0604020202020204" pitchFamily="34" charset="0"/>
                <a:ea typeface="微软雅黑" panose="020B0503020204020204" charset="-122"/>
              </a:rPr>
              <a:t>“</a:t>
            </a:r>
            <a:r>
              <a:rPr lang="zh-CN" altLang="en-US" sz="2000">
                <a:latin typeface="Arial" panose="020B0604020202020204" pitchFamily="34" charset="0"/>
                <a:ea typeface="微软雅黑" panose="020B0503020204020204" charset="-122"/>
              </a:rPr>
              <a:t>京东金条</a:t>
            </a:r>
            <a:r>
              <a:rPr lang="en-US" altLang="zh-CN" sz="2000">
                <a:latin typeface="Arial" panose="020B0604020202020204" pitchFamily="34" charset="0"/>
                <a:ea typeface="微软雅黑" panose="020B0503020204020204" charset="-122"/>
              </a:rPr>
              <a:t>”</a:t>
            </a:r>
            <a:r>
              <a:rPr lang="zh-CN" altLang="en-US" sz="2000">
                <a:latin typeface="Arial" panose="020B0604020202020204" pitchFamily="34" charset="0"/>
                <a:ea typeface="微软雅黑" panose="020B0503020204020204" charset="-122"/>
              </a:rPr>
              <a:t>、</a:t>
            </a:r>
            <a:r>
              <a:rPr lang="en-US" altLang="zh-CN" sz="2000">
                <a:latin typeface="Arial" panose="020B0604020202020204" pitchFamily="34" charset="0"/>
                <a:ea typeface="微软雅黑" panose="020B0503020204020204" charset="-122"/>
              </a:rPr>
              <a:t>“</a:t>
            </a:r>
            <a:r>
              <a:rPr lang="zh-CN" altLang="en-US" sz="2000">
                <a:latin typeface="Arial" panose="020B0604020202020204" pitchFamily="34" charset="0"/>
                <a:ea typeface="微软雅黑" panose="020B0503020204020204" charset="-122"/>
              </a:rPr>
              <a:t>蚂蚁花呗</a:t>
            </a:r>
            <a:r>
              <a:rPr lang="en-US" altLang="zh-CN" sz="2000">
                <a:latin typeface="Arial" panose="020B0604020202020204" pitchFamily="34" charset="0"/>
                <a:ea typeface="微软雅黑" panose="020B0503020204020204" charset="-122"/>
              </a:rPr>
              <a:t>”</a:t>
            </a:r>
            <a:r>
              <a:rPr lang="zh-CN" altLang="en-US" sz="2000">
                <a:latin typeface="Arial" panose="020B0604020202020204" pitchFamily="34" charset="0"/>
                <a:ea typeface="微软雅黑" panose="020B0503020204020204" charset="-122"/>
              </a:rPr>
              <a:t>等产品的开通权限？</a:t>
            </a:r>
            <a:endParaRPr lang="zh-CN" altLang="en-US" sz="2000">
              <a:latin typeface="Arial" panose="020B0604020202020204" pitchFamily="34" charset="0"/>
              <a:ea typeface="微软雅黑" panose="020B0503020204020204" charset="-122"/>
            </a:endParaRPr>
          </a:p>
          <a:p>
            <a:pPr algn="l"/>
            <a:r>
              <a:rPr lang="zh-CN" altLang="en-US" sz="2000">
                <a:latin typeface="Arial" panose="020B0604020202020204" pitchFamily="34" charset="0"/>
                <a:ea typeface="微软雅黑" panose="020B0503020204020204" charset="-122"/>
              </a:rPr>
              <a:t>信用分又是如何计算出来的？</a:t>
            </a:r>
            <a:endParaRPr lang="zh-CN" altLang="en-US" sz="2000">
              <a:latin typeface="Arial" panose="020B0604020202020204" pitchFamily="34" charset="0"/>
              <a:ea typeface="微软雅黑" panose="020B0503020204020204" charset="-122"/>
            </a:endParaRPr>
          </a:p>
        </p:txBody>
      </p:sp>
      <p:sp>
        <p:nvSpPr>
          <p:cNvPr id="19" name="文本框 18"/>
          <p:cNvSpPr txBox="1"/>
          <p:nvPr/>
        </p:nvSpPr>
        <p:spPr>
          <a:xfrm>
            <a:off x="1188085" y="2715895"/>
            <a:ext cx="4390390" cy="473710"/>
          </a:xfrm>
          <a:prstGeom prst="rect">
            <a:avLst/>
          </a:prstGeom>
          <a:noFill/>
        </p:spPr>
        <p:txBody>
          <a:bodyPr wrap="square" rtlCol="0" anchor="t">
            <a:noAutofit/>
          </a:bodyPr>
          <a:p>
            <a:r>
              <a:rPr lang="zh-CN" altLang="en-US"/>
              <a:t>开通京东白条需满足的基础条件主要有以下几点：</a:t>
            </a:r>
            <a:endParaRPr lang="zh-CN" altLang="en-US"/>
          </a:p>
          <a:p>
            <a:r>
              <a:rPr lang="zh-CN" altLang="en-US"/>
              <a:t>1.年龄在18周岁到55周岁之间；</a:t>
            </a:r>
            <a:endParaRPr lang="zh-CN" altLang="en-US"/>
          </a:p>
          <a:p>
            <a:r>
              <a:rPr lang="zh-CN" altLang="en-US"/>
              <a:t>2.是京东会员，以及中国大陆居民；</a:t>
            </a:r>
            <a:endParaRPr lang="zh-CN" altLang="en-US"/>
          </a:p>
          <a:p>
            <a:r>
              <a:rPr lang="zh-CN" altLang="en-US"/>
              <a:t>3.账户已完成实名认证，且状态正常、未被申诉过。</a:t>
            </a:r>
            <a:endParaRPr lang="zh-CN" altLang="en-US"/>
          </a:p>
          <a:p>
            <a:r>
              <a:rPr lang="zh-CN" altLang="en-US"/>
              <a:t>4.个人信用良好，小白信用分达八十分及以上。</a:t>
            </a: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467360" y="249714"/>
            <a:ext cx="6096000" cy="506730"/>
          </a:xfrm>
          <a:prstGeom prst="rect">
            <a:avLst/>
          </a:prstGeom>
        </p:spPr>
        <p:txBody>
          <a:bodyPr>
            <a:spAutoFit/>
          </a:bodyPr>
          <a:p>
            <a:pPr algn="l">
              <a:buClrTx/>
              <a:buSzTx/>
              <a:buFontTx/>
            </a:pPr>
            <a:r>
              <a:rPr lang="zh-CN" altLang="en-US" sz="2700" b="1" dirty="0">
                <a:solidFill>
                  <a:srgbClr val="936419"/>
                </a:solidFill>
                <a:latin typeface="微软雅黑" panose="020B0503020204020204" charset="-122"/>
                <a:ea typeface="微软雅黑" panose="020B0503020204020204" charset="-122"/>
              </a:rPr>
              <a:t>大数据在金融科技企业营销中的应用</a:t>
            </a:r>
            <a:endParaRPr lang="zh-CN" altLang="en-US" sz="2700" b="1" dirty="0">
              <a:solidFill>
                <a:srgbClr val="936419"/>
              </a:solidFill>
              <a:latin typeface="微软雅黑" panose="020B0503020204020204" charset="-122"/>
              <a:ea typeface="微软雅黑" panose="020B0503020204020204" charset="-122"/>
            </a:endParaRPr>
          </a:p>
        </p:txBody>
      </p:sp>
      <p:cxnSp>
        <p:nvCxnSpPr>
          <p:cNvPr id="50" name="直接连接符 49"/>
          <p:cNvCxnSpPr/>
          <p:nvPr>
            <p:custDataLst>
              <p:tags r:id="rId1"/>
            </p:custDataLst>
          </p:nvPr>
        </p:nvCxnSpPr>
        <p:spPr>
          <a:xfrm flipV="1">
            <a:off x="4138814" y="2472447"/>
            <a:ext cx="902" cy="706338"/>
          </a:xfrm>
          <a:prstGeom prst="line">
            <a:avLst/>
          </a:prstGeom>
          <a:ln>
            <a:solidFill>
              <a:schemeClr val="accent1"/>
            </a:solidFill>
          </a:ln>
        </p:spPr>
        <p:style>
          <a:lnRef idx="2">
            <a:schemeClr val="accent1"/>
          </a:lnRef>
          <a:fillRef idx="0">
            <a:srgbClr val="FFFFFF"/>
          </a:fillRef>
          <a:effectRef idx="0">
            <a:srgbClr val="FFFFFF"/>
          </a:effectRef>
          <a:fontRef idx="minor">
            <a:schemeClr val="tx1"/>
          </a:fontRef>
        </p:style>
      </p:cxnSp>
      <p:cxnSp>
        <p:nvCxnSpPr>
          <p:cNvPr id="9" name="直接连接符 8"/>
          <p:cNvCxnSpPr/>
          <p:nvPr>
            <p:custDataLst>
              <p:tags r:id="rId2"/>
            </p:custDataLst>
          </p:nvPr>
        </p:nvCxnSpPr>
        <p:spPr>
          <a:xfrm flipH="1" flipV="1">
            <a:off x="5315293" y="1780083"/>
            <a:ext cx="902" cy="691914"/>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cxnSp>
        <p:nvCxnSpPr>
          <p:cNvPr id="47" name="直接连接符 46"/>
          <p:cNvCxnSpPr/>
          <p:nvPr>
            <p:custDataLst>
              <p:tags r:id="rId3"/>
            </p:custDataLst>
          </p:nvPr>
        </p:nvCxnSpPr>
        <p:spPr>
          <a:xfrm flipV="1">
            <a:off x="2962787" y="1771519"/>
            <a:ext cx="1353" cy="667572"/>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cxnSp>
        <p:nvCxnSpPr>
          <p:cNvPr id="46" name="直接连接符 45"/>
          <p:cNvCxnSpPr/>
          <p:nvPr>
            <p:custDataLst>
              <p:tags r:id="rId4"/>
            </p:custDataLst>
          </p:nvPr>
        </p:nvCxnSpPr>
        <p:spPr>
          <a:xfrm flipH="1" flipV="1">
            <a:off x="1786308" y="2511664"/>
            <a:ext cx="1353" cy="661713"/>
          </a:xfrm>
          <a:prstGeom prst="line">
            <a:avLst/>
          </a:prstGeom>
          <a:ln>
            <a:solidFill>
              <a:schemeClr val="accent1"/>
            </a:solidFill>
          </a:ln>
        </p:spPr>
        <p:style>
          <a:lnRef idx="2">
            <a:schemeClr val="accent1"/>
          </a:lnRef>
          <a:fillRef idx="0">
            <a:srgbClr val="FFFFFF"/>
          </a:fillRef>
          <a:effectRef idx="0">
            <a:srgbClr val="FFFFFF"/>
          </a:effectRef>
          <a:fontRef idx="minor">
            <a:schemeClr val="tx1"/>
          </a:fontRef>
        </p:style>
      </p:cxnSp>
      <p:sp>
        <p:nvSpPr>
          <p:cNvPr id="10" name="燕尾形 9"/>
          <p:cNvSpPr/>
          <p:nvPr>
            <p:custDataLst>
              <p:tags r:id="rId5"/>
            </p:custDataLst>
          </p:nvPr>
        </p:nvSpPr>
        <p:spPr>
          <a:xfrm flipV="1">
            <a:off x="1212944" y="2403482"/>
            <a:ext cx="1150334" cy="131621"/>
          </a:xfrm>
          <a:prstGeom prst="chevron">
            <a:avLst/>
          </a:prstGeom>
          <a:gradFill>
            <a:gsLst>
              <a:gs pos="100000">
                <a:schemeClr val="accent1">
                  <a:lumMod val="85000"/>
                  <a:lumOff val="15000"/>
                </a:schemeClr>
              </a:gs>
              <a:gs pos="0">
                <a:schemeClr val="accent1"/>
              </a:gs>
            </a:gsLst>
            <a:lin ang="6780000" scaled="0"/>
          </a:gradFill>
          <a:ln w="9525" cap="flat">
            <a:noFill/>
            <a:prstDash val="solid"/>
            <a:miter/>
          </a:ln>
          <a:effectLst/>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350">
              <a:sym typeface="+mn-ea"/>
            </a:endParaRPr>
          </a:p>
        </p:txBody>
      </p:sp>
      <p:sp>
        <p:nvSpPr>
          <p:cNvPr id="11" name="燕尾形 10"/>
          <p:cNvSpPr/>
          <p:nvPr>
            <p:custDataLst>
              <p:tags r:id="rId6"/>
            </p:custDataLst>
          </p:nvPr>
        </p:nvSpPr>
        <p:spPr>
          <a:xfrm rot="10800000" flipH="1" flipV="1">
            <a:off x="4739674" y="2402580"/>
            <a:ext cx="1150334" cy="131621"/>
          </a:xfrm>
          <a:prstGeom prst="chevron">
            <a:avLst/>
          </a:prstGeom>
          <a:gradFill>
            <a:gsLst>
              <a:gs pos="100000">
                <a:schemeClr val="accent4">
                  <a:lumMod val="85000"/>
                  <a:lumOff val="15000"/>
                </a:schemeClr>
              </a:gs>
              <a:gs pos="0">
                <a:schemeClr val="accent4"/>
              </a:gs>
            </a:gsLst>
            <a:lin ang="6780000" scaled="0"/>
          </a:gradFill>
          <a:ln w="9525" cap="flat">
            <a:noFill/>
            <a:prstDash val="solid"/>
            <a:miter/>
          </a:ln>
          <a:effectLst/>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350">
              <a:sym typeface="+mn-ea"/>
            </a:endParaRPr>
          </a:p>
        </p:txBody>
      </p:sp>
      <p:sp>
        <p:nvSpPr>
          <p:cNvPr id="13" name="燕尾形 12"/>
          <p:cNvSpPr/>
          <p:nvPr>
            <p:custDataLst>
              <p:tags r:id="rId7"/>
            </p:custDataLst>
          </p:nvPr>
        </p:nvSpPr>
        <p:spPr>
          <a:xfrm flipV="1">
            <a:off x="2388070" y="2407088"/>
            <a:ext cx="1150785" cy="131621"/>
          </a:xfrm>
          <a:prstGeom prst="chevron">
            <a:avLst/>
          </a:prstGeom>
          <a:gradFill>
            <a:gsLst>
              <a:gs pos="100000">
                <a:schemeClr val="accent4">
                  <a:lumMod val="85000"/>
                  <a:lumOff val="15000"/>
                </a:schemeClr>
              </a:gs>
              <a:gs pos="0">
                <a:schemeClr val="accent4"/>
              </a:gs>
            </a:gsLst>
            <a:lin ang="6780000" scaled="0"/>
          </a:gradFill>
          <a:ln w="9525" cap="flat">
            <a:noFill/>
            <a:prstDash val="solid"/>
            <a:miter/>
          </a:ln>
          <a:effectLst/>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350">
              <a:sym typeface="+mn-ea"/>
            </a:endParaRPr>
          </a:p>
        </p:txBody>
      </p:sp>
      <p:sp>
        <p:nvSpPr>
          <p:cNvPr id="15" name="燕尾形 14"/>
          <p:cNvSpPr/>
          <p:nvPr>
            <p:custDataLst>
              <p:tags r:id="rId8"/>
            </p:custDataLst>
          </p:nvPr>
        </p:nvSpPr>
        <p:spPr>
          <a:xfrm flipV="1">
            <a:off x="3563647" y="2403482"/>
            <a:ext cx="1150785" cy="131621"/>
          </a:xfrm>
          <a:prstGeom prst="chevron">
            <a:avLst/>
          </a:prstGeom>
          <a:gradFill>
            <a:gsLst>
              <a:gs pos="100000">
                <a:schemeClr val="accent1">
                  <a:lumMod val="85000"/>
                  <a:lumOff val="15000"/>
                </a:schemeClr>
              </a:gs>
              <a:gs pos="0">
                <a:schemeClr val="accent1"/>
              </a:gs>
            </a:gsLst>
            <a:lin ang="6780000" scaled="0"/>
          </a:gradFill>
          <a:ln w="9525" cap="flat">
            <a:noFill/>
            <a:prstDash val="solid"/>
            <a:miter/>
          </a:ln>
          <a:effectLst/>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350">
              <a:sym typeface="+mn-ea"/>
            </a:endParaRPr>
          </a:p>
        </p:txBody>
      </p:sp>
      <p:sp>
        <p:nvSpPr>
          <p:cNvPr id="20" name="椭圆 19"/>
          <p:cNvSpPr/>
          <p:nvPr>
            <p:custDataLst>
              <p:tags r:id="rId9"/>
            </p:custDataLst>
          </p:nvPr>
        </p:nvSpPr>
        <p:spPr>
          <a:xfrm>
            <a:off x="4007643" y="3032289"/>
            <a:ext cx="270905" cy="27135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a:bodyPr>
          <a:lstStyle/>
          <a:p>
            <a:pPr lvl="0" algn="ctr">
              <a:buClrTx/>
              <a:buSzTx/>
              <a:buFontTx/>
            </a:pPr>
            <a:r>
              <a:rPr lang="en-US" altLang="zh-CN" sz="1000" b="1">
                <a:solidFill>
                  <a:schemeClr val="lt1">
                    <a:lumMod val="100000"/>
                  </a:schemeClr>
                </a:solidFill>
                <a:sym typeface="+mn-ea"/>
              </a:rPr>
              <a:t>3</a:t>
            </a:r>
            <a:endParaRPr lang="en-US" altLang="zh-CN" sz="1000" b="1">
              <a:solidFill>
                <a:schemeClr val="lt1">
                  <a:lumMod val="100000"/>
                </a:schemeClr>
              </a:solidFill>
              <a:sym typeface="+mn-ea"/>
            </a:endParaRPr>
          </a:p>
        </p:txBody>
      </p:sp>
      <p:sp>
        <p:nvSpPr>
          <p:cNvPr id="130" name="椭圆 129"/>
          <p:cNvSpPr/>
          <p:nvPr>
            <p:custDataLst>
              <p:tags r:id="rId10"/>
            </p:custDataLst>
          </p:nvPr>
        </p:nvSpPr>
        <p:spPr>
          <a:xfrm>
            <a:off x="1657842" y="3023725"/>
            <a:ext cx="271807" cy="27180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a:bodyPr>
          <a:lstStyle/>
          <a:p>
            <a:pPr lvl="0" algn="ctr">
              <a:buClrTx/>
              <a:buSzTx/>
              <a:buFontTx/>
            </a:pPr>
            <a:r>
              <a:rPr lang="en-US" altLang="zh-CN" sz="1000" b="1" dirty="0">
                <a:solidFill>
                  <a:schemeClr val="lt1">
                    <a:lumMod val="100000"/>
                  </a:schemeClr>
                </a:solidFill>
                <a:sym typeface="+mn-ea"/>
              </a:rPr>
              <a:t>1</a:t>
            </a:r>
            <a:endParaRPr lang="en-US" altLang="zh-CN" sz="1000" b="1" dirty="0">
              <a:solidFill>
                <a:schemeClr val="lt1">
                  <a:lumMod val="100000"/>
                </a:schemeClr>
              </a:solidFill>
              <a:sym typeface="+mn-ea"/>
            </a:endParaRPr>
          </a:p>
        </p:txBody>
      </p:sp>
      <p:sp>
        <p:nvSpPr>
          <p:cNvPr id="22" name="椭圆 21"/>
          <p:cNvSpPr/>
          <p:nvPr>
            <p:custDataLst>
              <p:tags r:id="rId11"/>
            </p:custDataLst>
          </p:nvPr>
        </p:nvSpPr>
        <p:spPr>
          <a:xfrm>
            <a:off x="2824854" y="1638094"/>
            <a:ext cx="271807" cy="272258"/>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a:bodyPr>
          <a:lstStyle/>
          <a:p>
            <a:pPr lvl="0" algn="ctr">
              <a:buClrTx/>
              <a:buSzTx/>
              <a:buFontTx/>
            </a:pPr>
            <a:r>
              <a:rPr lang="en-US" altLang="zh-CN" sz="1000" b="1">
                <a:solidFill>
                  <a:schemeClr val="lt1">
                    <a:lumMod val="100000"/>
                  </a:schemeClr>
                </a:solidFill>
                <a:sym typeface="+mn-ea"/>
              </a:rPr>
              <a:t>2</a:t>
            </a:r>
            <a:endParaRPr lang="en-US" altLang="zh-CN" sz="1000" b="1">
              <a:solidFill>
                <a:schemeClr val="lt1">
                  <a:lumMod val="100000"/>
                </a:schemeClr>
              </a:solidFill>
              <a:sym typeface="+mn-ea"/>
            </a:endParaRPr>
          </a:p>
        </p:txBody>
      </p:sp>
      <p:sp>
        <p:nvSpPr>
          <p:cNvPr id="33" name="椭圆 32"/>
          <p:cNvSpPr/>
          <p:nvPr>
            <p:custDataLst>
              <p:tags r:id="rId12"/>
            </p:custDataLst>
          </p:nvPr>
        </p:nvSpPr>
        <p:spPr>
          <a:xfrm>
            <a:off x="5179163" y="1643503"/>
            <a:ext cx="270905" cy="271357"/>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fontScale="80000"/>
          </a:bodyPr>
          <a:lstStyle/>
          <a:p>
            <a:pPr lvl="0" algn="ctr">
              <a:buClrTx/>
              <a:buSzTx/>
              <a:buFontTx/>
            </a:pPr>
            <a:r>
              <a:rPr lang="en-US" altLang="zh-CN" sz="1000" b="1">
                <a:solidFill>
                  <a:schemeClr val="lt1">
                    <a:lumMod val="100000"/>
                  </a:schemeClr>
                </a:solidFill>
                <a:sym typeface="+mn-ea"/>
              </a:rPr>
              <a:t>4</a:t>
            </a:r>
            <a:endParaRPr lang="en-US" altLang="zh-CN" sz="1000" b="1">
              <a:solidFill>
                <a:schemeClr val="lt1">
                  <a:lumMod val="100000"/>
                </a:schemeClr>
              </a:solidFill>
              <a:sym typeface="+mn-ea"/>
            </a:endParaRPr>
          </a:p>
        </p:txBody>
      </p:sp>
      <p:sp>
        <p:nvSpPr>
          <p:cNvPr id="38" name="标题"/>
          <p:cNvSpPr txBox="1"/>
          <p:nvPr>
            <p:custDataLst>
              <p:tags r:id="rId13"/>
            </p:custDataLst>
          </p:nvPr>
        </p:nvSpPr>
        <p:spPr>
          <a:xfrm>
            <a:off x="2383563" y="2628410"/>
            <a:ext cx="1154391" cy="376383"/>
          </a:xfrm>
          <a:prstGeom prst="rect">
            <a:avLst/>
          </a:prstGeom>
          <a:noFill/>
        </p:spPr>
        <p:txBody>
          <a:bodyPr wrap="square" lIns="0" tIns="0" rIns="0" bIns="0" rtlCol="0" anchor="b" anchorCtr="0">
            <a:normAutofit/>
          </a:bodyPr>
          <a:lstStyle/>
          <a:p>
            <a:pPr marL="0" lvl="0" indent="0" algn="ctr">
              <a:lnSpc>
                <a:spcPct val="100000"/>
              </a:lnSpc>
              <a:spcBef>
                <a:spcPts val="0"/>
              </a:spcBef>
              <a:spcAft>
                <a:spcPts val="0"/>
              </a:spcAft>
              <a:buSzPct val="100000"/>
              <a:buFontTx/>
            </a:pPr>
            <a:r>
              <a:rPr lang="zh-CN" altLang="en-US" sz="1350" b="1" spc="300" dirty="0">
                <a:solidFill>
                  <a:schemeClr val="accent4"/>
                </a:solidFill>
                <a:latin typeface="+mj-ea"/>
                <a:ea typeface="+mj-ea"/>
                <a:sym typeface="+mn-ea"/>
              </a:rPr>
              <a:t>数据处理</a:t>
            </a:r>
            <a:endParaRPr lang="zh-CN" altLang="en-US" sz="1350" b="1" spc="300" dirty="0">
              <a:solidFill>
                <a:schemeClr val="accent4"/>
              </a:solidFill>
              <a:latin typeface="+mj-ea"/>
              <a:ea typeface="+mj-ea"/>
              <a:sym typeface="+mn-ea"/>
            </a:endParaRPr>
          </a:p>
        </p:txBody>
      </p:sp>
      <p:sp>
        <p:nvSpPr>
          <p:cNvPr id="39" name="标题"/>
          <p:cNvSpPr txBox="1"/>
          <p:nvPr>
            <p:custDataLst>
              <p:tags r:id="rId14"/>
            </p:custDataLst>
          </p:nvPr>
        </p:nvSpPr>
        <p:spPr>
          <a:xfrm>
            <a:off x="4740164" y="2715977"/>
            <a:ext cx="1154391" cy="376383"/>
          </a:xfrm>
          <a:prstGeom prst="rect">
            <a:avLst/>
          </a:prstGeom>
          <a:noFill/>
        </p:spPr>
        <p:txBody>
          <a:bodyPr wrap="square" lIns="0" tIns="0" rIns="0" bIns="0" rtlCol="0" anchor="b" anchorCtr="0">
            <a:normAutofit lnSpcReduction="10000"/>
          </a:bodyPr>
          <a:lstStyle/>
          <a:p>
            <a:pPr lvl="0" algn="ctr">
              <a:buClrTx/>
              <a:buSzTx/>
              <a:buFontTx/>
            </a:pPr>
            <a:r>
              <a:rPr lang="zh-CN" altLang="en-US" sz="1350" b="1" spc="300" dirty="0">
                <a:solidFill>
                  <a:schemeClr val="accent4"/>
                </a:solidFill>
                <a:latin typeface="+mj-ea"/>
                <a:ea typeface="+mj-ea"/>
                <a:sym typeface="+mn-ea"/>
              </a:rPr>
              <a:t>营销要素匹配</a:t>
            </a:r>
            <a:endParaRPr lang="zh-CN" altLang="en-US" sz="1350" b="1" spc="300" dirty="0">
              <a:solidFill>
                <a:schemeClr val="accent4"/>
              </a:solidFill>
              <a:latin typeface="+mj-ea"/>
              <a:ea typeface="+mj-ea"/>
              <a:sym typeface="+mn-ea"/>
            </a:endParaRPr>
          </a:p>
        </p:txBody>
      </p:sp>
      <p:sp>
        <p:nvSpPr>
          <p:cNvPr id="40" name="标题"/>
          <p:cNvSpPr txBox="1"/>
          <p:nvPr>
            <p:custDataLst>
              <p:tags r:id="rId15"/>
            </p:custDataLst>
          </p:nvPr>
        </p:nvSpPr>
        <p:spPr>
          <a:xfrm>
            <a:off x="1174726" y="1851510"/>
            <a:ext cx="1154391" cy="380440"/>
          </a:xfrm>
          <a:prstGeom prst="rect">
            <a:avLst/>
          </a:prstGeom>
          <a:noFill/>
        </p:spPr>
        <p:txBody>
          <a:bodyPr wrap="square" lIns="0" tIns="0" rIns="0" bIns="0" rtlCol="0" anchor="b" anchorCtr="0">
            <a:normAutofit/>
          </a:bodyPr>
          <a:lstStyle/>
          <a:p>
            <a:pPr marL="0" lvl="0" indent="0" algn="ctr">
              <a:lnSpc>
                <a:spcPct val="100000"/>
              </a:lnSpc>
              <a:spcBef>
                <a:spcPts val="0"/>
              </a:spcBef>
              <a:spcAft>
                <a:spcPts val="0"/>
              </a:spcAft>
              <a:buSzPct val="100000"/>
              <a:buFontTx/>
            </a:pPr>
            <a:r>
              <a:rPr lang="zh-CN" altLang="en-US" sz="1350" b="1" spc="300" dirty="0">
                <a:solidFill>
                  <a:schemeClr val="accent1"/>
                </a:solidFill>
                <a:latin typeface="+mj-ea"/>
                <a:ea typeface="+mj-ea"/>
                <a:sym typeface="+mn-ea"/>
              </a:rPr>
              <a:t>数据获得</a:t>
            </a:r>
            <a:endParaRPr lang="zh-CN" altLang="en-US" sz="1350" b="1" spc="300" dirty="0">
              <a:solidFill>
                <a:schemeClr val="accent1"/>
              </a:solidFill>
              <a:latin typeface="+mj-ea"/>
              <a:ea typeface="+mj-ea"/>
              <a:sym typeface="+mn-ea"/>
            </a:endParaRPr>
          </a:p>
        </p:txBody>
      </p:sp>
      <p:sp>
        <p:nvSpPr>
          <p:cNvPr id="41" name="标题"/>
          <p:cNvSpPr txBox="1"/>
          <p:nvPr>
            <p:custDataLst>
              <p:tags r:id="rId16"/>
            </p:custDataLst>
          </p:nvPr>
        </p:nvSpPr>
        <p:spPr>
          <a:xfrm>
            <a:off x="3587346" y="1873735"/>
            <a:ext cx="1154391" cy="380440"/>
          </a:xfrm>
          <a:prstGeom prst="rect">
            <a:avLst/>
          </a:prstGeom>
          <a:noFill/>
        </p:spPr>
        <p:txBody>
          <a:bodyPr wrap="square" lIns="0" tIns="0" rIns="0" bIns="0" rtlCol="0" anchor="b" anchorCtr="0">
            <a:normAutofit/>
          </a:bodyPr>
          <a:lstStyle/>
          <a:p>
            <a:pPr marL="0" lvl="0" indent="0" algn="ctr">
              <a:lnSpc>
                <a:spcPct val="100000"/>
              </a:lnSpc>
              <a:spcBef>
                <a:spcPts val="0"/>
              </a:spcBef>
              <a:spcAft>
                <a:spcPts val="0"/>
              </a:spcAft>
              <a:buSzPct val="100000"/>
              <a:buFontTx/>
            </a:pPr>
            <a:r>
              <a:rPr lang="zh-CN" altLang="en-US" sz="1350" b="1" spc="300" dirty="0">
                <a:solidFill>
                  <a:schemeClr val="accent1"/>
                </a:solidFill>
                <a:latin typeface="+mj-ea"/>
                <a:ea typeface="+mj-ea"/>
                <a:sym typeface="+mn-ea"/>
              </a:rPr>
              <a:t>用户画像</a:t>
            </a:r>
            <a:endParaRPr lang="zh-CN" altLang="en-US" sz="1350" b="1" spc="300" dirty="0">
              <a:solidFill>
                <a:schemeClr val="accent1"/>
              </a:solidFill>
              <a:latin typeface="+mj-ea"/>
              <a:ea typeface="+mj-ea"/>
              <a:sym typeface="+mn-ea"/>
            </a:endParaRPr>
          </a:p>
        </p:txBody>
      </p:sp>
      <p:sp>
        <p:nvSpPr>
          <p:cNvPr id="42" name="燕尾形 41"/>
          <p:cNvSpPr/>
          <p:nvPr>
            <p:custDataLst>
              <p:tags r:id="rId17"/>
            </p:custDataLst>
          </p:nvPr>
        </p:nvSpPr>
        <p:spPr>
          <a:xfrm flipV="1">
            <a:off x="1069604" y="2403031"/>
            <a:ext cx="143792" cy="132523"/>
          </a:xfrm>
          <a:prstGeom prst="chevron">
            <a:avLst/>
          </a:prstGeom>
          <a:gradFill>
            <a:gsLst>
              <a:gs pos="100000">
                <a:schemeClr val="accent1">
                  <a:lumMod val="85000"/>
                  <a:lumOff val="15000"/>
                </a:schemeClr>
              </a:gs>
              <a:gs pos="0">
                <a:schemeClr val="accent1"/>
              </a:gs>
            </a:gsLst>
            <a:lin ang="6780000" scaled="0"/>
          </a:gradFill>
          <a:ln w="9525" cap="flat">
            <a:noFill/>
            <a:prstDash val="solid"/>
            <a:miter/>
          </a:ln>
          <a:effectLst/>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350">
              <a:sym typeface="+mn-ea"/>
            </a:endParaRPr>
          </a:p>
        </p:txBody>
      </p:sp>
      <p:sp>
        <p:nvSpPr>
          <p:cNvPr id="43" name="燕尾形 42"/>
          <p:cNvSpPr/>
          <p:nvPr>
            <p:custDataLst>
              <p:tags r:id="rId18"/>
            </p:custDataLst>
          </p:nvPr>
        </p:nvSpPr>
        <p:spPr>
          <a:xfrm flipV="1">
            <a:off x="5890460" y="2402580"/>
            <a:ext cx="143792" cy="132523"/>
          </a:xfrm>
          <a:prstGeom prst="chevron">
            <a:avLst/>
          </a:prstGeom>
          <a:gradFill>
            <a:gsLst>
              <a:gs pos="100000">
                <a:schemeClr val="accent4">
                  <a:lumMod val="85000"/>
                  <a:lumOff val="15000"/>
                </a:schemeClr>
              </a:gs>
              <a:gs pos="0">
                <a:schemeClr val="accent4"/>
              </a:gs>
            </a:gsLst>
            <a:lin ang="6780000" scaled="0"/>
          </a:gradFill>
          <a:ln w="9525" cap="flat">
            <a:noFill/>
            <a:prstDash val="solid"/>
            <a:miter/>
          </a:ln>
          <a:effectLst/>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350">
              <a:sym typeface="+mn-ea"/>
            </a:endParaRPr>
          </a:p>
        </p:txBody>
      </p:sp>
      <p:sp>
        <p:nvSpPr>
          <p:cNvPr id="8" name="文本框 7"/>
          <p:cNvSpPr txBox="1"/>
          <p:nvPr>
            <p:custDataLst>
              <p:tags r:id="rId19"/>
            </p:custDataLst>
          </p:nvPr>
        </p:nvSpPr>
        <p:spPr>
          <a:xfrm>
            <a:off x="323850" y="1249045"/>
            <a:ext cx="7871460" cy="506730"/>
          </a:xfrm>
          <a:prstGeom prst="rect">
            <a:avLst/>
          </a:prstGeom>
          <a:noFill/>
        </p:spPr>
        <p:txBody>
          <a:bodyPr wrap="square" rtlCol="0" anchor="t">
            <a:spAutoFit/>
          </a:bodyPr>
          <a:p>
            <a:pPr algn="l">
              <a:lnSpc>
                <a:spcPct val="150000"/>
              </a:lnSpc>
            </a:pPr>
            <a:r>
              <a:rPr lang="zh-CN" b="1" dirty="0">
                <a:solidFill>
                  <a:schemeClr val="accent6"/>
                </a:solidFill>
                <a:latin typeface="微软雅黑" panose="020B0503020204020204" charset="-122"/>
                <a:ea typeface="微软雅黑" panose="020B0503020204020204" charset="-122"/>
                <a:sym typeface="+mn-ea"/>
              </a:rPr>
              <a:t>大数据的应用流程</a:t>
            </a:r>
            <a:endParaRPr lang="zh-CN" b="1" dirty="0">
              <a:latin typeface="微软雅黑" panose="020B0503020204020204" charset="-122"/>
              <a:ea typeface="微软雅黑" panose="020B0503020204020204" charset="-122"/>
              <a:sym typeface="+mn-ea"/>
            </a:endParaRPr>
          </a:p>
        </p:txBody>
      </p:sp>
      <p:sp>
        <p:nvSpPr>
          <p:cNvPr id="2" name="文本框 1"/>
          <p:cNvSpPr txBox="1"/>
          <p:nvPr/>
        </p:nvSpPr>
        <p:spPr>
          <a:xfrm>
            <a:off x="814705" y="3371850"/>
            <a:ext cx="1437005" cy="806450"/>
          </a:xfrm>
          <a:prstGeom prst="rect">
            <a:avLst/>
          </a:prstGeom>
        </p:spPr>
        <p:txBody>
          <a:bodyPr>
            <a:noAutofit/>
            <a:extLst>
              <a:ext uri="{4A0BC546-FE56-4ADE-93B0-CB8AF2F6F144}">
                <wpsdc:textFrameExt xmlns:wpsdc="http://www.wps.cn/officeDocument/2022/drawingmlCustomData" type="text"/>
              </a:ext>
            </a:extLst>
          </a:bodyPr>
          <a:p>
            <a:pPr algn="l"/>
            <a:r>
              <a:rPr lang="zh-CN" altLang="en-US" sz="1350">
                <a:latin typeface="Arial" panose="020B0604020202020204" pitchFamily="34" charset="0"/>
                <a:ea typeface="微软雅黑" panose="020B0503020204020204" charset="-122"/>
              </a:rPr>
              <a:t>金融科技平台交易数据、社交平台数据、征信数据等</a:t>
            </a:r>
            <a:endParaRPr lang="zh-CN" altLang="en-US" sz="1350">
              <a:latin typeface="Arial" panose="020B0604020202020204" pitchFamily="34" charset="0"/>
              <a:ea typeface="微软雅黑" panose="020B0503020204020204" charset="-122"/>
            </a:endParaRPr>
          </a:p>
        </p:txBody>
      </p:sp>
    </p:spTree>
    <p:custDataLst>
      <p:tags r:id="rId20"/>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827405" y="822960"/>
            <a:ext cx="7871460" cy="506730"/>
          </a:xfrm>
          <a:prstGeom prst="rect">
            <a:avLst/>
          </a:prstGeom>
          <a:noFill/>
        </p:spPr>
        <p:txBody>
          <a:bodyPr wrap="square" rtlCol="0" anchor="t">
            <a:spAutoFit/>
          </a:bodyPr>
          <a:p>
            <a:pPr algn="l">
              <a:lnSpc>
                <a:spcPct val="150000"/>
              </a:lnSpc>
            </a:pPr>
            <a:r>
              <a:rPr lang="zh-CN" b="1" dirty="0">
                <a:solidFill>
                  <a:schemeClr val="accent6"/>
                </a:solidFill>
                <a:latin typeface="微软雅黑" panose="020B0503020204020204" charset="-122"/>
                <a:ea typeface="微软雅黑" panose="020B0503020204020204" charset="-122"/>
                <a:sym typeface="+mn-ea"/>
              </a:rPr>
              <a:t>用户画像就像给用户贴上一个个标签。</a:t>
            </a:r>
            <a:endParaRPr lang="zh-CN" b="1" dirty="0">
              <a:latin typeface="微软雅黑" panose="020B0503020204020204" charset="-122"/>
              <a:ea typeface="微软雅黑" panose="020B0503020204020204" charset="-122"/>
              <a:sym typeface="+mn-ea"/>
            </a:endParaRPr>
          </a:p>
        </p:txBody>
      </p:sp>
      <p:pic>
        <p:nvPicPr>
          <p:cNvPr id="9" name="图片 34"/>
          <p:cNvPicPr/>
          <p:nvPr>
            <p:custDataLst>
              <p:tags r:id="rId1"/>
            </p:custDataLst>
          </p:nvPr>
        </p:nvPicPr>
        <p:blipFill>
          <a:blip r:embed="rId2"/>
          <a:stretch>
            <a:fillRect/>
          </a:stretch>
        </p:blipFill>
        <p:spPr>
          <a:xfrm>
            <a:off x="1047115" y="1487805"/>
            <a:ext cx="6701790" cy="2507615"/>
          </a:xfrm>
          <a:prstGeom prst="rect">
            <a:avLst/>
          </a:prstGeom>
          <a:noFill/>
          <a:ln>
            <a:noFill/>
          </a:ln>
        </p:spPr>
      </p:pic>
      <p:sp>
        <p:nvSpPr>
          <p:cNvPr id="10" name="文本框 9"/>
          <p:cNvSpPr txBox="1"/>
          <p:nvPr>
            <p:custDataLst>
              <p:tags r:id="rId3"/>
            </p:custDataLst>
          </p:nvPr>
        </p:nvSpPr>
        <p:spPr>
          <a:xfrm>
            <a:off x="755650" y="316389"/>
            <a:ext cx="6096000" cy="506730"/>
          </a:xfrm>
          <a:prstGeom prst="rect">
            <a:avLst/>
          </a:prstGeom>
        </p:spPr>
        <p:txBody>
          <a:bodyPr>
            <a:spAutoFit/>
          </a:bodyPr>
          <a:p>
            <a:pPr algn="l">
              <a:buClrTx/>
              <a:buSzTx/>
              <a:buFontTx/>
            </a:pPr>
            <a:r>
              <a:rPr lang="zh-CN" altLang="en-US" sz="2700" b="1" dirty="0">
                <a:solidFill>
                  <a:srgbClr val="936419"/>
                </a:solidFill>
                <a:latin typeface="微软雅黑" panose="020B0503020204020204" charset="-122"/>
                <a:ea typeface="微软雅黑" panose="020B0503020204020204" charset="-122"/>
              </a:rPr>
              <a:t>大数据在金融科技企业营销中的应用</a:t>
            </a:r>
            <a:endParaRPr lang="zh-CN" altLang="en-US" sz="2700" b="1" dirty="0">
              <a:solidFill>
                <a:srgbClr val="936419"/>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467360" y="249714"/>
            <a:ext cx="6096000" cy="506730"/>
          </a:xfrm>
          <a:prstGeom prst="rect">
            <a:avLst/>
          </a:prstGeom>
        </p:spPr>
        <p:txBody>
          <a:bodyPr>
            <a:spAutoFit/>
          </a:bodyPr>
          <a:p>
            <a:pPr algn="l">
              <a:buClrTx/>
              <a:buSzTx/>
              <a:buFontTx/>
            </a:pPr>
            <a:r>
              <a:rPr lang="zh-CN" altLang="en-US" sz="2700" b="1" dirty="0">
                <a:solidFill>
                  <a:srgbClr val="936419"/>
                </a:solidFill>
                <a:latin typeface="微软雅黑" panose="020B0503020204020204" charset="-122"/>
                <a:ea typeface="微软雅黑" panose="020B0503020204020204" charset="-122"/>
              </a:rPr>
              <a:t>大数据在金融科技企业营销中的应用</a:t>
            </a:r>
            <a:endParaRPr lang="zh-CN" altLang="en-US" sz="2700" b="1" dirty="0">
              <a:solidFill>
                <a:srgbClr val="936419"/>
              </a:solidFill>
              <a:latin typeface="微软雅黑" panose="020B0503020204020204" charset="-122"/>
              <a:ea typeface="微软雅黑" panose="020B0503020204020204" charset="-122"/>
            </a:endParaRPr>
          </a:p>
        </p:txBody>
      </p:sp>
      <p:sp>
        <p:nvSpPr>
          <p:cNvPr id="8" name="文本框 7"/>
          <p:cNvSpPr txBox="1"/>
          <p:nvPr>
            <p:custDataLst>
              <p:tags r:id="rId1"/>
            </p:custDataLst>
          </p:nvPr>
        </p:nvSpPr>
        <p:spPr>
          <a:xfrm>
            <a:off x="323850" y="1249045"/>
            <a:ext cx="7871460" cy="506730"/>
          </a:xfrm>
          <a:prstGeom prst="rect">
            <a:avLst/>
          </a:prstGeom>
          <a:noFill/>
        </p:spPr>
        <p:txBody>
          <a:bodyPr wrap="square" rtlCol="0" anchor="t">
            <a:spAutoFit/>
          </a:bodyPr>
          <a:p>
            <a:pPr algn="l">
              <a:lnSpc>
                <a:spcPct val="150000"/>
              </a:lnSpc>
            </a:pPr>
            <a:r>
              <a:rPr lang="zh-CN" b="1" dirty="0">
                <a:solidFill>
                  <a:schemeClr val="accent6"/>
                </a:solidFill>
                <a:latin typeface="微软雅黑" panose="020B0503020204020204" charset="-122"/>
                <a:ea typeface="微软雅黑" panose="020B0503020204020204" charset="-122"/>
                <a:sym typeface="+mn-ea"/>
              </a:rPr>
              <a:t>精准营销技术流程</a:t>
            </a:r>
            <a:endParaRPr lang="zh-CN" b="1" dirty="0">
              <a:latin typeface="微软雅黑" panose="020B0503020204020204" charset="-122"/>
              <a:ea typeface="微软雅黑" panose="020B0503020204020204" charset="-122"/>
              <a:sym typeface="+mn-ea"/>
            </a:endParaRPr>
          </a:p>
        </p:txBody>
      </p:sp>
      <p:pic>
        <p:nvPicPr>
          <p:cNvPr id="70" name="图片 55"/>
          <p:cNvPicPr/>
          <p:nvPr>
            <p:custDataLst>
              <p:tags r:id="rId2"/>
            </p:custDataLst>
          </p:nvPr>
        </p:nvPicPr>
        <p:blipFill>
          <a:blip r:embed="rId3"/>
          <a:stretch>
            <a:fillRect/>
          </a:stretch>
        </p:blipFill>
        <p:spPr>
          <a:xfrm>
            <a:off x="1188085" y="1707515"/>
            <a:ext cx="5271770" cy="3026410"/>
          </a:xfrm>
          <a:prstGeom prst="rect">
            <a:avLst/>
          </a:prstGeom>
          <a:noFill/>
          <a:ln>
            <a:noFill/>
          </a:ln>
        </p:spPr>
      </p:pic>
    </p:spTree>
    <p:custDataLst>
      <p:tags r:id="rId4"/>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440_3*l_h_f*1_1_1"/>
  <p:tag name="KSO_WM_TEMPLATE_CATEGORY" val="diagram"/>
  <p:tag name="KSO_WM_TEMPLATE_INDEX" val="20231440"/>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输入你的项正文"/>
  <p:tag name="KSO_WM_DIAGRAM_MAX_ITEMCNT" val="6"/>
  <p:tag name="KSO_WM_DIAGRAM_MIN_ITEMCNT" val="2"/>
  <p:tag name="KSO_WM_DIAGRAM_VIRTUALLY_FRAME" val="{&quot;height&quot;:290.88515437417163,&quot;width&quot;:785.949100157084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440_3*l_h_f*1_3_1"/>
  <p:tag name="KSO_WM_TEMPLATE_CATEGORY" val="diagram"/>
  <p:tag name="KSO_WM_TEMPLATE_INDEX" val="20231440"/>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输入你的项正文"/>
  <p:tag name="KSO_WM_DIAGRAM_MAX_ITEMCNT" val="6"/>
  <p:tag name="KSO_WM_DIAGRAM_MIN_ITEMCNT" val="2"/>
  <p:tag name="KSO_WM_DIAGRAM_VIRTUALLY_FRAME" val="{&quot;height&quot;:290.88515437417163,&quot;width&quot;:785.949100157084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440_3*l_h_f*1_2_1"/>
  <p:tag name="KSO_WM_TEMPLATE_CATEGORY" val="diagram"/>
  <p:tag name="KSO_WM_TEMPLATE_INDEX" val="20231440"/>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输入你的项正文"/>
  <p:tag name="KSO_WM_DIAGRAM_MAX_ITEMCNT" val="6"/>
  <p:tag name="KSO_WM_DIAGRAM_MIN_ITEMCNT" val="2"/>
  <p:tag name="KSO_WM_DIAGRAM_VIRTUALLY_FRAME" val="{&quot;height&quot;:290.88515437417163,&quot;width&quot;:785.949100157084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440_3*l_h_f*1_4_1"/>
  <p:tag name="KSO_WM_TEMPLATE_CATEGORY" val="diagram"/>
  <p:tag name="KSO_WM_TEMPLATE_INDEX" val="20231440"/>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输入你的项正文"/>
  <p:tag name="KSO_WM_DIAGRAM_MAX_ITEMCNT" val="6"/>
  <p:tag name="KSO_WM_DIAGRAM_MIN_ITEMCNT" val="2"/>
  <p:tag name="KSO_WM_DIAGRAM_VIRTUALLY_FRAME" val="{&quot;height&quot;:290.88515437417163,&quot;width&quot;:785.949100157084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SLIDE_ITEM_CNT" val="4"/>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09_3*m_h_i*1_3_2"/>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3_2"/>
  <p:tag name="KSO_WM_UNIT_LINE_FORE_SCHEMECOLOR_INDEX" val="5"/>
  <p:tag name="KSO_WM_DIAGRAM_MAX_ITEMCNT" val="6"/>
  <p:tag name="KSO_WM_DIAGRAM_MIN_ITEMCNT" val="2"/>
  <p:tag name="KSO_WM_DIAGRAM_VIRTUALLY_FRAME" val="{&quot;height&quot;:264.25,&quot;width&quot;:811.550000000000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BRIGHTNESS" val="0"/>
  <p:tag name="KSO_WM_UNIT_LINE_FILL_TYPE" val="2"/>
  <p:tag name="KSO_WM_UNIT_USESOURCEFORMAT_APPLY" val="1"/>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09_3*m_h_i*1_4_4"/>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4_4"/>
  <p:tag name="KSO_WM_UNIT_LINE_FORE_SCHEMECOLOR_INDEX" val="8"/>
  <p:tag name="KSO_WM_DIAGRAM_MAX_ITEMCNT" val="6"/>
  <p:tag name="KSO_WM_DIAGRAM_MIN_ITEMCNT" val="2"/>
  <p:tag name="KSO_WM_DIAGRAM_VIRTUALLY_FRAME" val="{&quot;height&quot;:264.25,&quot;width&quot;:811.5500000000001}"/>
  <p:tag name="KSO_WM_DIAGRAM_COLOR_MATCH_VALUE" val="{&quot;shape&quot;:{&quot;fill&quot;:{&quot;type&quot;:0},&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BRIGHTNESS" val="0"/>
  <p:tag name="KSO_WM_UNIT_LINE_FILL_TYPE" val="2"/>
  <p:tag name="KSO_WM_UNIT_USESOURCEFORMAT_APPLY"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09_3*m_h_i*1_2_2"/>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2_2"/>
  <p:tag name="KSO_WM_UNIT_LINE_FORE_SCHEMECOLOR_INDEX" val="8"/>
  <p:tag name="KSO_WM_DIAGRAM_MAX_ITEMCNT" val="6"/>
  <p:tag name="KSO_WM_DIAGRAM_MIN_ITEMCNT" val="2"/>
  <p:tag name="KSO_WM_DIAGRAM_VIRTUALLY_FRAME" val="{&quot;height&quot;:264.25,&quot;width&quot;:811.5500000000001}"/>
  <p:tag name="KSO_WM_DIAGRAM_COLOR_MATCH_VALUE" val="{&quot;shape&quot;:{&quot;fill&quot;:{&quot;type&quot;:0},&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BRIGHTNESS" val="0"/>
  <p:tag name="KSO_WM_UNIT_LINE_FILL_TYPE" val="2"/>
  <p:tag name="KSO_WM_UNIT_USESOURCEFORMAT_APPLY" val="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09_3*m_h_i*1_1_4"/>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1_4"/>
  <p:tag name="KSO_WM_UNIT_LINE_FORE_SCHEMECOLOR_INDEX" val="5"/>
  <p:tag name="KSO_WM_DIAGRAM_MAX_ITEMCNT" val="6"/>
  <p:tag name="KSO_WM_DIAGRAM_MIN_ITEMCNT" val="2"/>
  <p:tag name="KSO_WM_DIAGRAM_VIRTUALLY_FRAME" val="{&quot;height&quot;:264.25,&quot;width&quot;:811.550000000000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BRIGHTNESS" val="0"/>
  <p:tag name="KSO_WM_UNIT_LINE_FILL_TYPE" val="2"/>
  <p:tag name="KSO_WM_UNIT_USESOURCEFORMAT_APPLY" val="1"/>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09_3*m_h_i*1_1_3"/>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1_3"/>
  <p:tag name="KSO_WM_UNIT_FILL_FORE_SCHEMECOLOR_INDEX" val="5"/>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5,&quot;pos&quot;:1,&quot;transparency&quot;:0},{&quot;brightness&quot;:0,&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15"/>
  <p:tag name="KSO_WM_UNIT_FILL_FORE_SCHEMECOLOR_INDEX_2" val="5"/>
  <p:tag name="KSO_WM_UNIT_FILL_FORE_SCHEMECOLOR_INDEX_2_POS" val="1"/>
  <p:tag name="KSO_WM_UNIT_FILL_FORE_SCHEMECOLOR_INDEX_2_TRANS" val="0"/>
  <p:tag name="KSO_WM_UNIT_FILL_GRADIENT_TYPE" val="0"/>
  <p:tag name="KSO_WM_UNIT_FILL_GRADIENT_ANGLE" val="113"/>
  <p:tag name="KSO_WM_UNIT_FILL_GRADIENT_Direction" val="-2"/>
  <p:tag name="KSO_WM_UNIT_FILL_TYPE" val="3"/>
  <p:tag name="KSO_WM_UNIT_TEXT_FILL_FORE_SCHEMECOLOR_INDEX_BRIGHTNESS" val="0"/>
  <p:tag name="KSO_WM_UNIT_TEXT_FILL_FORE_SCHEMECOLOR_INDEX" val="13"/>
  <p:tag name="KSO_WM_UNIT_TEXT_FILL_TYPE" val="1"/>
  <p:tag name="KSO_WM_UNIT_USESOURCEFORMAT_APPLY"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09_3*m_h_i*1_4_1"/>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4_1"/>
  <p:tag name="KSO_WM_UNIT_FILL_FORE_SCHEMECOLOR_INDEX" val="8"/>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8,&quot;pos&quot;:1,&quot;transparency&quot;:0},{&quot;brightness&quot;:0,&quot;colorType&quot;:1,&quot;foreColorIndex&quot;:8,&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1_BRIGHTNESS" val="0"/>
  <p:tag name="KSO_WM_UNIT_FILL_FORE_SCHEMECOLOR_INDEX_1" val="8"/>
  <p:tag name="KSO_WM_UNIT_FILL_FORE_SCHEMECOLOR_INDEX_1_POS" val="0"/>
  <p:tag name="KSO_WM_UNIT_FILL_FORE_SCHEMECOLOR_INDEX_1_TRANS" val="0"/>
  <p:tag name="KSO_WM_UNIT_FILL_FORE_SCHEMECOLOR_INDEX_2_BRIGHTNESS" val="0.15"/>
  <p:tag name="KSO_WM_UNIT_FILL_FORE_SCHEMECOLOR_INDEX_2" val="8"/>
  <p:tag name="KSO_WM_UNIT_FILL_FORE_SCHEMECOLOR_INDEX_2_POS" val="1"/>
  <p:tag name="KSO_WM_UNIT_FILL_FORE_SCHEMECOLOR_INDEX_2_TRANS" val="0"/>
  <p:tag name="KSO_WM_UNIT_FILL_GRADIENT_TYPE" val="0"/>
  <p:tag name="KSO_WM_UNIT_FILL_GRADIENT_ANGLE" val="113"/>
  <p:tag name="KSO_WM_UNIT_FILL_GRADIENT_Direction" val="-2"/>
  <p:tag name="KSO_WM_UNIT_FILL_TYPE" val="3"/>
  <p:tag name="KSO_WM_UNIT_TEXT_FILL_FORE_SCHEMECOLOR_INDEX_BRIGHTNESS" val="0"/>
  <p:tag name="KSO_WM_UNIT_TEXT_FILL_FORE_SCHEMECOLOR_INDEX" val="13"/>
  <p:tag name="KSO_WM_UNIT_TEXT_FILL_TYPE" val="1"/>
  <p:tag name="KSO_WM_UNIT_USESOURCEFORMAT_APPLY"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09_3*m_h_i*1_2_1"/>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2_1"/>
  <p:tag name="KSO_WM_UNIT_FILL_FORE_SCHEMECOLOR_INDEX" val="8"/>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8,&quot;pos&quot;:1,&quot;transparency&quot;:0},{&quot;brightness&quot;:0,&quot;colorType&quot;:1,&quot;foreColorIndex&quot;:8,&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1_BRIGHTNESS" val="0"/>
  <p:tag name="KSO_WM_UNIT_FILL_FORE_SCHEMECOLOR_INDEX_1" val="8"/>
  <p:tag name="KSO_WM_UNIT_FILL_FORE_SCHEMECOLOR_INDEX_1_POS" val="0"/>
  <p:tag name="KSO_WM_UNIT_FILL_FORE_SCHEMECOLOR_INDEX_1_TRANS" val="0"/>
  <p:tag name="KSO_WM_UNIT_FILL_FORE_SCHEMECOLOR_INDEX_2_BRIGHTNESS" val="0.15"/>
  <p:tag name="KSO_WM_UNIT_FILL_FORE_SCHEMECOLOR_INDEX_2" val="8"/>
  <p:tag name="KSO_WM_UNIT_FILL_FORE_SCHEMECOLOR_INDEX_2_POS" val="1"/>
  <p:tag name="KSO_WM_UNIT_FILL_FORE_SCHEMECOLOR_INDEX_2_TRANS" val="0"/>
  <p:tag name="KSO_WM_UNIT_FILL_GRADIENT_TYPE" val="0"/>
  <p:tag name="KSO_WM_UNIT_FILL_GRADIENT_ANGLE" val="113"/>
  <p:tag name="KSO_WM_UNIT_FILL_GRADIENT_Direction" val="-2"/>
  <p:tag name="KSO_WM_UNIT_FILL_TYPE" val="3"/>
  <p:tag name="KSO_WM_UNIT_TEXT_FILL_FORE_SCHEMECOLOR_INDEX_BRIGHTNESS" val="0"/>
  <p:tag name="KSO_WM_UNIT_TEXT_FILL_FORE_SCHEMECOLOR_INDEX" val="13"/>
  <p:tag name="KSO_WM_UNIT_TEXT_FILL_TYPE" val="1"/>
  <p:tag name="KSO_WM_UNIT_USESOURCEFORMAT_APPLY" val="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09_3*m_h_i*1_3_3"/>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3_3"/>
  <p:tag name="KSO_WM_UNIT_FILL_FORE_SCHEMECOLOR_INDEX" val="5"/>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5,&quot;pos&quot;:1,&quot;transparency&quot;:0},{&quot;brightness&quot;:0,&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15"/>
  <p:tag name="KSO_WM_UNIT_FILL_FORE_SCHEMECOLOR_INDEX_2" val="5"/>
  <p:tag name="KSO_WM_UNIT_FILL_FORE_SCHEMECOLOR_INDEX_2_POS" val="1"/>
  <p:tag name="KSO_WM_UNIT_FILL_FORE_SCHEMECOLOR_INDEX_2_TRANS" val="0"/>
  <p:tag name="KSO_WM_UNIT_FILL_GRADIENT_TYPE" val="0"/>
  <p:tag name="KSO_WM_UNIT_FILL_GRADIENT_ANGLE" val="113"/>
  <p:tag name="KSO_WM_UNIT_FILL_GRADIENT_Direction" val="-2"/>
  <p:tag name="KSO_WM_UNIT_FILL_TYPE" val="3"/>
  <p:tag name="KSO_WM_UNIT_TEXT_FILL_FORE_SCHEMECOLOR_INDEX_BRIGHTNESS" val="0"/>
  <p:tag name="KSO_WM_UNIT_TEXT_FILL_FORE_SCHEMECOLOR_INDEX" val="13"/>
  <p:tag name="KSO_WM_UNIT_TEXT_FILL_TYPE" val="1"/>
  <p:tag name="KSO_WM_UNIT_USESOURCEFORMAT_APPLY"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09_3*m_h_i*1_3_1"/>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SUBTYPE" val="d"/>
  <p:tag name="KSO_WM_UNIT_TYPE" val="m_h_i"/>
  <p:tag name="KSO_WM_UNIT_INDEX" val="1_3_1"/>
  <p:tag name="KSO_WM_UNIT_PRESET_TEXT" val="3"/>
  <p:tag name="KSO_WM_UNIT_FILL_FORE_SCHEMECOLOR_INDEX" val="5"/>
  <p:tag name="KSO_WM_DIAGRAM_MAX_ITEMCNT" val="6"/>
  <p:tag name="KSO_WM_DIAGRAM_MIN_ITEMCNT" val="2"/>
  <p:tag name="KSO_WM_DIAGRAM_VIRTUALLY_FRAME" val="{&quot;height&quot;:264.25,&quot;width&quot;:811.550000000000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09_3*m_h_i*1_1_2"/>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SUBTYPE" val="d"/>
  <p:tag name="KSO_WM_UNIT_TYPE" val="m_h_i"/>
  <p:tag name="KSO_WM_UNIT_INDEX" val="1_1_2"/>
  <p:tag name="KSO_WM_UNIT_PRESET_TEXT" val="1"/>
  <p:tag name="KSO_WM_UNIT_FILL_FORE_SCHEMECOLOR_INDEX" val="5"/>
  <p:tag name="KSO_WM_DIAGRAM_MAX_ITEMCNT" val="6"/>
  <p:tag name="KSO_WM_DIAGRAM_MIN_ITEMCNT" val="2"/>
  <p:tag name="KSO_WM_DIAGRAM_VIRTUALLY_FRAME" val="{&quot;height&quot;:264.25,&quot;width&quot;:811.550000000000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09_3*m_h_i*1_2_3"/>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SUBTYPE" val="d"/>
  <p:tag name="KSO_WM_UNIT_TYPE" val="m_h_i"/>
  <p:tag name="KSO_WM_UNIT_INDEX" val="1_2_3"/>
  <p:tag name="KSO_WM_UNIT_PRESET_TEXT" val="2"/>
  <p:tag name="KSO_WM_UNIT_FILL_FORE_SCHEMECOLOR_INDEX" val="8"/>
  <p:tag name="KSO_WM_DIAGRAM_MAX_ITEMCNT" val="6"/>
  <p:tag name="KSO_WM_DIAGRAM_MIN_ITEMCNT" val="2"/>
  <p:tag name="KSO_WM_DIAGRAM_VIRTUALLY_FRAME" val="{&quot;height&quot;:264.25,&quot;width&quot;:811.5500000000001}"/>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09_3*m_h_i*1_4_3"/>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SUBTYPE" val="d"/>
  <p:tag name="KSO_WM_UNIT_TYPE" val="m_h_i"/>
  <p:tag name="KSO_WM_UNIT_INDEX" val="1_4_3"/>
  <p:tag name="KSO_WM_UNIT_PRESET_TEXT" val="4"/>
  <p:tag name="KSO_WM_UNIT_FILL_FORE_SCHEMECOLOR_INDEX" val="8"/>
  <p:tag name="KSO_WM_DIAGRAM_MAX_ITEMCNT" val="6"/>
  <p:tag name="KSO_WM_DIAGRAM_MIN_ITEMCNT" val="2"/>
  <p:tag name="KSO_WM_DIAGRAM_VIRTUALLY_FRAME" val="{&quot;height&quot;:264.25,&quot;width&quot;:811.5500000000001}"/>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2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1109_3*m_h_a*1_2_1"/>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PRESET_TEXT" val="添加标题"/>
  <p:tag name="KSO_WM_UNIT_TEXT_FILL_FORE_SCHEMECOLOR_INDEX" val="8"/>
  <p:tag name="KSO_WM_DIAGRAM_MAX_ITEMCNT" val="6"/>
  <p:tag name="KSO_WM_DIAGRAM_MIN_ITEMCNT" val="2"/>
  <p:tag name="KSO_WM_DIAGRAM_VIRTUALLY_FRAME" val="{&quot;height&quot;:264.25,&quot;width&quot;:811.55000000000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USESOURCEFORMAT_APPLY" val="1"/>
</p:tagLst>
</file>

<file path=ppt/tags/tag12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4_1"/>
  <p:tag name="KSO_WM_UNIT_ID" val="diagram20231109_3*m_h_a*1_4_1"/>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PRESET_TEXT" val="添加标题"/>
  <p:tag name="KSO_WM_UNIT_TEXT_FILL_FORE_SCHEMECOLOR_INDEX" val="8"/>
  <p:tag name="KSO_WM_DIAGRAM_MAX_ITEMCNT" val="6"/>
  <p:tag name="KSO_WM_DIAGRAM_MIN_ITEMCNT" val="2"/>
  <p:tag name="KSO_WM_DIAGRAM_VIRTUALLY_FRAME" val="{&quot;height&quot;:264.25,&quot;width&quot;:811.55000000000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USESOURCEFORMAT_APPLY" val="1"/>
</p:tagLst>
</file>

<file path=ppt/tags/tag12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1109_3*m_h_a*1_1_1"/>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PRESET_TEXT" val="添加标题"/>
  <p:tag name="KSO_WM_UNIT_TEXT_FILL_FORE_SCHEMECOLOR_INDEX" val="5"/>
  <p:tag name="KSO_WM_DIAGRAM_MAX_ITEMCNT" val="6"/>
  <p:tag name="KSO_WM_DIAGRAM_MIN_ITEMCNT" val="2"/>
  <p:tag name="KSO_WM_DIAGRAM_VIRTUALLY_FRAME" val="{&quot;height&quot;:264.25,&quot;width&quot;:811.55000000000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USESOURCEFORMAT_APPLY" val="1"/>
</p:tagLst>
</file>

<file path=ppt/tags/tag12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1109_3*m_h_a*1_3_1"/>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PRESET_TEXT" val="添加标题"/>
  <p:tag name="KSO_WM_UNIT_TEXT_FILL_FORE_SCHEMECOLOR_INDEX" val="5"/>
  <p:tag name="KSO_WM_DIAGRAM_MAX_ITEMCNT" val="6"/>
  <p:tag name="KSO_WM_DIAGRAM_MIN_ITEMCNT" val="2"/>
  <p:tag name="KSO_WM_DIAGRAM_VIRTUALLY_FRAME" val="{&quot;height&quot;:264.25,&quot;width&quot;:811.55000000000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USESOURCEFORMAT_APPLY" val="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09_3*m_h_i*1_1_1"/>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1_1"/>
  <p:tag name="KSO_WM_UNIT_FILL_FORE_SCHEMECOLOR_INDEX" val="5"/>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5,&quot;pos&quot;:1,&quot;transparency&quot;:0},{&quot;brightness&quot;:0,&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15"/>
  <p:tag name="KSO_WM_UNIT_FILL_FORE_SCHEMECOLOR_INDEX_2" val="5"/>
  <p:tag name="KSO_WM_UNIT_FILL_FORE_SCHEMECOLOR_INDEX_2_POS" val="1"/>
  <p:tag name="KSO_WM_UNIT_FILL_FORE_SCHEMECOLOR_INDEX_2_TRANS" val="0"/>
  <p:tag name="KSO_WM_UNIT_FILL_GRADIENT_TYPE" val="0"/>
  <p:tag name="KSO_WM_UNIT_FILL_GRADIENT_ANGLE" val="113"/>
  <p:tag name="KSO_WM_UNIT_FILL_GRADIENT_Direction" val="-2"/>
  <p:tag name="KSO_WM_UNIT_FILL_TYPE" val="3"/>
  <p:tag name="KSO_WM_UNIT_TEXT_FILL_FORE_SCHEMECOLOR_INDEX_BRIGHTNESS" val="0"/>
  <p:tag name="KSO_WM_UNIT_TEXT_FILL_FORE_SCHEMECOLOR_INDEX" val="13"/>
  <p:tag name="KSO_WM_UNIT_TEXT_FILL_TYPE" val="1"/>
  <p:tag name="KSO_WM_UNIT_USESOURCEFORMAT_APPLY" val="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09_3*m_h_i*1_4_2"/>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4_2"/>
  <p:tag name="KSO_WM_UNIT_FILL_FORE_SCHEMECOLOR_INDEX" val="8"/>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8,&quot;pos&quot;:1,&quot;transparency&quot;:0},{&quot;brightness&quot;:0,&quot;colorType&quot;:1,&quot;foreColorIndex&quot;:8,&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1_BRIGHTNESS" val="0"/>
  <p:tag name="KSO_WM_UNIT_FILL_FORE_SCHEMECOLOR_INDEX_1" val="8"/>
  <p:tag name="KSO_WM_UNIT_FILL_FORE_SCHEMECOLOR_INDEX_1_POS" val="0"/>
  <p:tag name="KSO_WM_UNIT_FILL_FORE_SCHEMECOLOR_INDEX_1_TRANS" val="0"/>
  <p:tag name="KSO_WM_UNIT_FILL_FORE_SCHEMECOLOR_INDEX_2_BRIGHTNESS" val="0.15"/>
  <p:tag name="KSO_WM_UNIT_FILL_FORE_SCHEMECOLOR_INDEX_2" val="8"/>
  <p:tag name="KSO_WM_UNIT_FILL_FORE_SCHEMECOLOR_INDEX_2_POS" val="1"/>
  <p:tag name="KSO_WM_UNIT_FILL_FORE_SCHEMECOLOR_INDEX_2_TRANS" val="0"/>
  <p:tag name="KSO_WM_UNIT_FILL_GRADIENT_TYPE" val="0"/>
  <p:tag name="KSO_WM_UNIT_FILL_GRADIENT_ANGLE" val="113"/>
  <p:tag name="KSO_WM_UNIT_FILL_GRADIENT_Direction" val="-2"/>
  <p:tag name="KSO_WM_UNIT_FILL_TYPE" val="3"/>
  <p:tag name="KSO_WM_UNIT_TEXT_FILL_FORE_SCHEMECOLOR_INDEX_BRIGHTNESS" val="0"/>
  <p:tag name="KSO_WM_UNIT_TEXT_FILL_FORE_SCHEMECOLOR_INDEX" val="13"/>
  <p:tag name="KSO_WM_UNIT_TEXT_FILL_TYPE" val="1"/>
  <p:tag name="KSO_WM_UNIT_USESOURCEFORMAT_APPLY" val="1"/>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SLIDE_ITEM_CNT" val="4"/>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SLIDE_ITEM_CNT" val="4"/>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093_2*l_h_a*1_3_1"/>
  <p:tag name="KSO_WM_TEMPLATE_CATEGORY" val="diagram"/>
  <p:tag name="KSO_WM_TEMPLATE_INDEX" val="20231093"/>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UNIT_PRESET_TEXT" val="添加标题"/>
  <p:tag name="KSO_WM_UNIT_TEXT_FILL_FORE_SCHEMECOLOR_INDEX" val="5"/>
  <p:tag name="KSO_WM_DIAGRAM_MAX_ITEMCNT" val="6"/>
  <p:tag name="KSO_WM_DIAGRAM_MIN_ITEMCNT" val="2"/>
  <p:tag name="KSO_WM_DIAGRAM_VIRTUALLY_FRAME" val="{&quot;height&quot;:308.44999999999993,&quot;width&quot;:875.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3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093_2*l_h_a*1_1_1"/>
  <p:tag name="KSO_WM_TEMPLATE_CATEGORY" val="diagram"/>
  <p:tag name="KSO_WM_TEMPLATE_INDEX" val="20231093"/>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UNIT_PRESET_TEXT" val="添加标题"/>
  <p:tag name="KSO_WM_UNIT_TEXT_FILL_FORE_SCHEMECOLOR_INDEX" val="5"/>
  <p:tag name="KSO_WM_DIAGRAM_MAX_ITEMCNT" val="6"/>
  <p:tag name="KSO_WM_DIAGRAM_MIN_ITEMCNT" val="2"/>
  <p:tag name="KSO_WM_DIAGRAM_VIRTUALLY_FRAME" val="{&quot;height&quot;:308.44999999999993,&quot;width&quot;:875.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3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093_2*l_h_f*1_1_1"/>
  <p:tag name="KSO_WM_TEMPLATE_CATEGORY" val="diagram"/>
  <p:tag name="KSO_WM_TEMPLATE_INDEX" val="20231093"/>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UNIT_PRESET_TEXT" val="单击此处输入你的智能图形项正文"/>
  <p:tag name="KSO_WM_DIAGRAM_MAX_ITEMCNT" val="6"/>
  <p:tag name="KSO_WM_DIAGRAM_MIN_ITEMCNT" val="2"/>
  <p:tag name="KSO_WM_DIAGRAM_VIRTUALLY_FRAME" val="{&quot;height&quot;:308.44999999999993,&quot;width&quot;:875.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3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093_2*l_h_f*1_3_1"/>
  <p:tag name="KSO_WM_TEMPLATE_CATEGORY" val="diagram"/>
  <p:tag name="KSO_WM_TEMPLATE_INDEX" val="20231093"/>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UNIT_PRESET_TEXT" val="单击此处输入你的智能图形项正文"/>
  <p:tag name="KSO_WM_DIAGRAM_MAX_ITEMCNT" val="6"/>
  <p:tag name="KSO_WM_DIAGRAM_MIN_ITEMCNT" val="2"/>
  <p:tag name="KSO_WM_DIAGRAM_VIRTUALLY_FRAME" val="{&quot;height&quot;:308.44999999999993,&quot;width&quot;:875.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3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93_2*l_h_i*1_3_2"/>
  <p:tag name="KSO_WM_TEMPLATE_CATEGORY" val="diagram"/>
  <p:tag name="KSO_WM_TEMPLATE_INDEX" val="20231093"/>
  <p:tag name="KSO_WM_UNIT_LAYERLEVEL" val="1_1_1"/>
  <p:tag name="KSO_WM_TAG_VERSION" val="3.0"/>
  <p:tag name="KSO_WM_DIAGRAM_GROUP_CODE" val="l1-1"/>
  <p:tag name="KSO_WM_UNIT_TYPE" val="l_h_i"/>
  <p:tag name="KSO_WM_UNIT_INDEX" val="1_3_2"/>
  <p:tag name="KSO_WM_DIAGRAM_VERSION" val="3"/>
  <p:tag name="KSO_WM_DIAGRAM_COLOR_TRICK" val="2"/>
  <p:tag name="KSO_WM_DIAGRAM_COLOR_TEXT_CAN_REMOVE" val="n"/>
  <p:tag name="KSO_WM_DIAGRAM_MAX_ITEMCNT" val="6"/>
  <p:tag name="KSO_WM_DIAGRAM_MIN_ITEMCNT" val="2"/>
  <p:tag name="KSO_WM_DIAGRAM_VIRTUALLY_FRAME" val="{&quot;height&quot;:308.44999999999993,&quot;width&quot;:875.3}"/>
  <p:tag name="KSO_WM_DIAGRAM_COLOR_MATCH_VALUE" val="{&quot;shape&quot;:{&quot;fill&quot;:{&quot;type&quot;:0},&quot;glow&quot;:{&quot;colorType&quot;:0},&quot;line&quot;:{&quot;solidLine&quot;:{&quot;brightness&quot;:0.5,&quot;colorType&quot;:1,&quot;foreColorIndex&quot;:13,&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4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93_2*l_h_i*1_3_1"/>
  <p:tag name="KSO_WM_TEMPLATE_CATEGORY" val="diagram"/>
  <p:tag name="KSO_WM_TEMPLATE_INDEX" val="20231093"/>
  <p:tag name="KSO_WM_UNIT_LAYERLEVEL" val="1_1_1"/>
  <p:tag name="KSO_WM_TAG_VERSION" val="3.0"/>
  <p:tag name="KSO_WM_DIAGRAM_GROUP_CODE" val="l1-1"/>
  <p:tag name="KSO_WM_UNIT_TYPE" val="l_h_i"/>
  <p:tag name="KSO_WM_UNIT_INDEX" val="1_3_1"/>
  <p:tag name="KSO_WM_DIAGRAM_VERSION" val="3"/>
  <p:tag name="KSO_WM_DIAGRAM_COLOR_TRICK" val="2"/>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08.44999999999993,&quot;width&quot;:875.3}"/>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5600000023841858},&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93_2*l_h_i*1_2_2"/>
  <p:tag name="KSO_WM_TEMPLATE_CATEGORY" val="diagram"/>
  <p:tag name="KSO_WM_TEMPLATE_INDEX" val="20231093"/>
  <p:tag name="KSO_WM_UNIT_LAYERLEVEL" val="1_1_1"/>
  <p:tag name="KSO_WM_TAG_VERSION" val="3.0"/>
  <p:tag name="KSO_WM_DIAGRAM_GROUP_CODE" val="l1-1"/>
  <p:tag name="KSO_WM_UNIT_TYPE" val="l_h_i"/>
  <p:tag name="KSO_WM_UNIT_INDEX" val="1_2_2"/>
  <p:tag name="KSO_WM_DIAGRAM_VERSION" val="3"/>
  <p:tag name="KSO_WM_DIAGRAM_COLOR_TRICK" val="2"/>
  <p:tag name="KSO_WM_DIAGRAM_COLOR_TEXT_CAN_REMOVE" val="n"/>
  <p:tag name="KSO_WM_DIAGRAM_MAX_ITEMCNT" val="6"/>
  <p:tag name="KSO_WM_DIAGRAM_MIN_ITEMCNT" val="2"/>
  <p:tag name="KSO_WM_DIAGRAM_VIRTUALLY_FRAME" val="{&quot;height&quot;:308.44999999999993,&quot;width&quot;:875.3}"/>
  <p:tag name="KSO_WM_DIAGRAM_COLOR_MATCH_VALUE" val="{&quot;shape&quot;:{&quot;fill&quot;:{&quot;type&quot;:0},&quot;glow&quot;:{&quot;colorType&quot;:0},&quot;line&quot;:{&quot;solidLine&quot;:{&quot;brightness&quot;:0.5,&quot;colorType&quot;:1,&quot;foreColorIndex&quot;:13,&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4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93_2*l_h_i*1_2_1"/>
  <p:tag name="KSO_WM_TEMPLATE_CATEGORY" val="diagram"/>
  <p:tag name="KSO_WM_TEMPLATE_INDEX" val="20231093"/>
  <p:tag name="KSO_WM_UNIT_LAYERLEVEL" val="1_1_1"/>
  <p:tag name="KSO_WM_TAG_VERSION" val="3.0"/>
  <p:tag name="KSO_WM_DIAGRAM_GROUP_CODE" val="l1-1"/>
  <p:tag name="KSO_WM_UNIT_TYPE" val="l_h_i"/>
  <p:tag name="KSO_WM_UNIT_INDEX" val="1_2_1"/>
  <p:tag name="KSO_WM_DIAGRAM_VERSION" val="3"/>
  <p:tag name="KSO_WM_DIAGRAM_COLOR_TRICK" val="2"/>
  <p:tag name="KSO_WM_DIAGRAM_COLOR_TEXT_CAN_REMOVE" val="n"/>
  <p:tag name="KSO_WM_UNIT_FILL_FORE_SCHEMECOLOR_INDEX" val="6"/>
  <p:tag name="KSO_WM_UNIT_LINE_FORE_SCHEMECOLOR_INDEX" val="6"/>
  <p:tag name="KSO_WM_DIAGRAM_MAX_ITEMCNT" val="6"/>
  <p:tag name="KSO_WM_DIAGRAM_MIN_ITEMCNT" val="2"/>
  <p:tag name="KSO_WM_DIAGRAM_VIRTUALLY_FRAME" val="{&quot;height&quot;:308.44999999999993,&quot;width&quot;:875.3}"/>
  <p:tag name="KSO_WM_DIAGRAM_COLOR_MATCH_VALUE" val="{&quot;shape&quot;:{&quot;fill&quot;:{&quot;solid&quot;:{&quot;brightness&quot;:0,&quot;colorType&quot;:1,&quot;foreColorIndex&quot;:6,&quot;transparency&quot;:0},&quot;type&quot;:1},&quot;glow&quot;:{&quot;colorType&quot;:0},&quot;line&quot;:{&quot;solidLine&quot;:{&quot;brightness&quot;:0,&quot;colorType&quot;:1,&quot;foreColorIndex&quot;:6,&quot;transparency&quot;:0.5600000023841858},&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93_2*l_h_i*1_1_1"/>
  <p:tag name="KSO_WM_TEMPLATE_CATEGORY" val="diagram"/>
  <p:tag name="KSO_WM_TEMPLATE_INDEX" val="20231093"/>
  <p:tag name="KSO_WM_UNIT_LAYERLEVEL" val="1_1_1"/>
  <p:tag name="KSO_WM_TAG_VERSION" val="3.0"/>
  <p:tag name="KSO_WM_DIAGRAM_GROUP_CODE" val="l1-1"/>
  <p:tag name="KSO_WM_UNIT_TYPE" val="l_h_i"/>
  <p:tag name="KSO_WM_UNIT_INDEX" val="1_1_1"/>
  <p:tag name="KSO_WM_DIAGRAM_VERSION" val="3"/>
  <p:tag name="KSO_WM_DIAGRAM_COLOR_TRICK" val="2"/>
  <p:tag name="KSO_WM_DIAGRAM_COLOR_TEXT_CAN_REMOVE" val="n"/>
  <p:tag name="KSO_WM_DIAGRAM_MAX_ITEMCNT" val="6"/>
  <p:tag name="KSO_WM_DIAGRAM_MIN_ITEMCNT" val="2"/>
  <p:tag name="KSO_WM_DIAGRAM_VIRTUALLY_FRAME" val="{&quot;height&quot;:308.44999999999993,&quot;width&quot;:875.3}"/>
  <p:tag name="KSO_WM_DIAGRAM_COLOR_MATCH_VALUE" val="{&quot;shape&quot;:{&quot;fill&quot;:{&quot;type&quot;:0},&quot;glow&quot;:{&quot;colorType&quot;:0},&quot;line&quot;:{&quot;solidLine&quot;:{&quot;brightness&quot;:0.5,&quot;colorType&quot;:1,&quot;foreColorIndex&quot;:13,&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4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93_2*l_h_i*1_1_2"/>
  <p:tag name="KSO_WM_TEMPLATE_CATEGORY" val="diagram"/>
  <p:tag name="KSO_WM_TEMPLATE_INDEX" val="20231093"/>
  <p:tag name="KSO_WM_UNIT_LAYERLEVEL" val="1_1_1"/>
  <p:tag name="KSO_WM_TAG_VERSION" val="3.0"/>
  <p:tag name="KSO_WM_DIAGRAM_GROUP_CODE" val="l1-1"/>
  <p:tag name="KSO_WM_UNIT_TYPE" val="l_h_i"/>
  <p:tag name="KSO_WM_UNIT_INDEX" val="1_1_2"/>
  <p:tag name="KSO_WM_DIAGRAM_VERSION" val="3"/>
  <p:tag name="KSO_WM_DIAGRAM_COLOR_TRICK" val="2"/>
  <p:tag name="KSO_WM_DIAGRAM_COLOR_TEXT_CAN_REMOVE" val="n"/>
  <p:tag name="KSO_WM_UNIT_FILL_FORE_SCHEMECOLOR_INDEX" val="5"/>
  <p:tag name="KSO_WM_UNIT_LINE_FORE_SCHEMECOLOR_INDEX" val="5"/>
  <p:tag name="KSO_WM_DIAGRAM_MAX_ITEMCNT" val="6"/>
  <p:tag name="KSO_WM_DIAGRAM_MIN_ITEMCNT" val="2"/>
  <p:tag name="KSO_WM_DIAGRAM_VIRTUALLY_FRAME" val="{&quot;height&quot;:308.44999999999993,&quot;width&quot;:875.3}"/>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5600000023841858},&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93_2*l_h_i*1_3_3"/>
  <p:tag name="KSO_WM_TEMPLATE_CATEGORY" val="diagram"/>
  <p:tag name="KSO_WM_TEMPLATE_INDEX" val="20231093"/>
  <p:tag name="KSO_WM_UNIT_LAYERLEVEL" val="1_1_1"/>
  <p:tag name="KSO_WM_TAG_VERSION" val="3.0"/>
  <p:tag name="KSO_WM_DIAGRAM_GROUP_CODE" val="l1-1"/>
  <p:tag name="KSO_WM_UNIT_TYPE" val="l_h_i"/>
  <p:tag name="KSO_WM_UNIT_INDEX" val="1_3_3"/>
  <p:tag name="KSO_WM_DIAGRAM_VERSION" val="3"/>
  <p:tag name="KSO_WM_DIAGRAM_COLOR_TRICK" val="2"/>
  <p:tag name="KSO_WM_DIAGRAM_COLOR_TEXT_CAN_REMOVE" val="n"/>
  <p:tag name="KSO_WM_UNIT_FILL_FORE_SCHEMECOLOR_INDEX" val="5"/>
  <p:tag name="KSO_WM_DIAGRAM_MAX_ITEMCNT" val="6"/>
  <p:tag name="KSO_WM_DIAGRAM_MIN_ITEMCNT" val="2"/>
  <p:tag name="KSO_WM_DIAGRAM_VIRTUALLY_FRAME" val="{&quot;height&quot;:308.44999999999993,&quot;width&quot;:875.3}"/>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800000011920929,&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93_2*l_h_i*1_2_3"/>
  <p:tag name="KSO_WM_TEMPLATE_CATEGORY" val="diagram"/>
  <p:tag name="KSO_WM_TEMPLATE_INDEX" val="20231093"/>
  <p:tag name="KSO_WM_UNIT_LAYERLEVEL" val="1_1_1"/>
  <p:tag name="KSO_WM_TAG_VERSION" val="3.0"/>
  <p:tag name="KSO_WM_DIAGRAM_GROUP_CODE" val="l1-1"/>
  <p:tag name="KSO_WM_UNIT_TYPE" val="l_h_i"/>
  <p:tag name="KSO_WM_UNIT_INDEX" val="1_2_3"/>
  <p:tag name="KSO_WM_DIAGRAM_VERSION" val="3"/>
  <p:tag name="KSO_WM_DIAGRAM_COLOR_TRICK" val="2"/>
  <p:tag name="KSO_WM_DIAGRAM_COLOR_TEXT_CAN_REMOVE" val="n"/>
  <p:tag name="KSO_WM_UNIT_FILL_FORE_SCHEMECOLOR_INDEX" val="6"/>
  <p:tag name="KSO_WM_DIAGRAM_MAX_ITEMCNT" val="6"/>
  <p:tag name="KSO_WM_DIAGRAM_MIN_ITEMCNT" val="2"/>
  <p:tag name="KSO_WM_DIAGRAM_VIRTUALLY_FRAME" val="{&quot;height&quot;:308.44999999999993,&quot;width&quot;:875.3}"/>
  <p:tag name="KSO_WM_DIAGRAM_COLOR_MATCH_VALUE" val="{&quot;shape&quot;:{&quot;fill&quot;:{&quot;gradient&quot;:[{&quot;brightness&quot;:0.20000000298023224,&quot;colorType&quot;:1,&quot;foreColorIndex&quot;:6,&quot;pos&quot;:0,&quot;transparency&quot;:0},{&quot;brightness&quot;:0,&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93_2*l_h_i*1_1_3"/>
  <p:tag name="KSO_WM_TEMPLATE_CATEGORY" val="diagram"/>
  <p:tag name="KSO_WM_TEMPLATE_INDEX" val="20231093"/>
  <p:tag name="KSO_WM_UNIT_LAYERLEVEL" val="1_1_1"/>
  <p:tag name="KSO_WM_TAG_VERSION" val="3.0"/>
  <p:tag name="KSO_WM_DIAGRAM_GROUP_CODE" val="l1-1"/>
  <p:tag name="KSO_WM_UNIT_TYPE" val="l_h_i"/>
  <p:tag name="KSO_WM_UNIT_INDEX" val="1_1_3"/>
  <p:tag name="KSO_WM_DIAGRAM_VERSION" val="3"/>
  <p:tag name="KSO_WM_DIAGRAM_COLOR_TRICK" val="2"/>
  <p:tag name="KSO_WM_DIAGRAM_COLOR_TEXT_CAN_REMOVE" val="n"/>
  <p:tag name="KSO_WM_UNIT_FILL_FORE_SCHEMECOLOR_INDEX" val="5"/>
  <p:tag name="KSO_WM_DIAGRAM_MAX_ITEMCNT" val="6"/>
  <p:tag name="KSO_WM_DIAGRAM_MIN_ITEMCNT" val="2"/>
  <p:tag name="KSO_WM_DIAGRAM_VIRTUALLY_FRAME" val="{&quot;height&quot;:308.44999999999993,&quot;width&quot;:875.3}"/>
  <p:tag name="KSO_WM_DIAGRAM_COLOR_MATCH_VALUE" val="{&quot;shape&quot;:{&quot;fill&quot;:{&quot;gradient&quot;:[{&quot;brightness&quot;:0.20000000298023224,&quot;colorType&quot;:1,&quot;foreColorIndex&quot;:5,&quot;pos&quot;:0,&quot;transparency&quot;:0},{&quot;brightness&quot;:0,&quot;colorType&quot;:1,&quot;foreColorIndex&quot;:5,&quot;pos&quot;:1,&quot;transparency&quot;:0}],&quot;type&quot;:3},&quot;glow&quot;:{&quot;colorType&quot;:0},&quot;line&quot;:{&quot;type&quot;:0},&quot;shadow&quot;:{&quot;brightness&quot;:0.800000011920929,&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93_2*l_h_x*1_1_1"/>
  <p:tag name="KSO_WM_TEMPLATE_CATEGORY" val="diagram"/>
  <p:tag name="KSO_WM_TEMPLATE_INDEX" val="20231093"/>
  <p:tag name="KSO_WM_UNIT_LAYERLEVEL" val="1_1_1"/>
  <p:tag name="KSO_WM_TAG_VERSION" val="3.0"/>
  <p:tag name="KSO_WM_UNIT_VALUE" val="101*101"/>
  <p:tag name="KSO_WM_DIAGRAM_GROUP_CODE" val="l1-1"/>
  <p:tag name="KSO_WM_UNIT_TYPE" val="l_h_x"/>
  <p:tag name="KSO_WM_UNIT_INDEX" val="1_1_1"/>
  <p:tag name="KSO_WM_DIAGRAM_VERSION" val="3"/>
  <p:tag name="KSO_WM_DIAGRAM_COLOR_TRICK" val="2"/>
  <p:tag name="KSO_WM_DIAGRAM_COLOR_TEXT_CAN_REMOVE" val="n"/>
  <p:tag name="KSO_WM_DIAGRAM_MAX_ITEMCNT" val="6"/>
  <p:tag name="KSO_WM_DIAGRAM_MIN_ITEMCNT" val="2"/>
  <p:tag name="KSO_WM_DIAGRAM_VIRTUALLY_FRAME" val="{&quot;height&quot;:308.44999999999993,&quot;width&quot;:875.3}"/>
  <p:tag name="KSO_WM_DIAGRAM_COLOR_MATCH_VALUE" val="{&quot;shape&quot;:{&quot;fill&quot;:{&quot;solid&quot;:{&quot;brightness&quot;:0,&quot;colorType&quot;:2,&quot;rgb&quot;:&quot;#ffffff&quot;,&quot;transparency&quot;:0},&quot;type&quot;:1},&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glow&quot;:{},&quot;line&quot;:{},&quot;shadow&quot;:{},&quot;threeD&quot;:{}}}"/>
</p:tagLst>
</file>

<file path=ppt/tags/tag14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93_2*l_h_x*1_3_1"/>
  <p:tag name="KSO_WM_TEMPLATE_CATEGORY" val="diagram"/>
  <p:tag name="KSO_WM_TEMPLATE_INDEX" val="20231093"/>
  <p:tag name="KSO_WM_UNIT_LAYERLEVEL" val="1_1_1"/>
  <p:tag name="KSO_WM_TAG_VERSION" val="3.0"/>
  <p:tag name="KSO_WM_UNIT_VALUE" val="101*101"/>
  <p:tag name="KSO_WM_DIAGRAM_GROUP_CODE" val="l1-1"/>
  <p:tag name="KSO_WM_UNIT_TYPE" val="l_h_x"/>
  <p:tag name="KSO_WM_UNIT_INDEX" val="1_3_1"/>
  <p:tag name="KSO_WM_DIAGRAM_VERSION" val="3"/>
  <p:tag name="KSO_WM_DIAGRAM_COLOR_TRICK" val="2"/>
  <p:tag name="KSO_WM_DIAGRAM_COLOR_TEXT_CAN_REMOVE" val="n"/>
  <p:tag name="KSO_WM_DIAGRAM_MAX_ITEMCNT" val="6"/>
  <p:tag name="KSO_WM_DIAGRAM_MIN_ITEMCNT" val="2"/>
  <p:tag name="KSO_WM_DIAGRAM_VIRTUALLY_FRAME" val="{&quot;height&quot;:308.44999999999993,&quot;width&quot;:875.3}"/>
  <p:tag name="KSO_WM_DIAGRAM_COLOR_MATCH_VALUE" val="{&quot;shape&quot;:{&quot;fill&quot;:{&quot;solid&quot;:{&quot;brightness&quot;:0,&quot;colorType&quot;:2,&quot;rgb&quot;:&quot;#ffffff&quot;,&quot;transparency&quot;:0},&quot;type&quot;:1},&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glow&quot;:{},&quot;line&quot;:{},&quot;shadow&quot;:{},&quot;threeD&quot;:{}}}"/>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5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93_2*l_h_x*1_2_1"/>
  <p:tag name="KSO_WM_TEMPLATE_CATEGORY" val="diagram"/>
  <p:tag name="KSO_WM_TEMPLATE_INDEX" val="20231093"/>
  <p:tag name="KSO_WM_UNIT_LAYERLEVEL" val="1_1_1"/>
  <p:tag name="KSO_WM_TAG_VERSION" val="3.0"/>
  <p:tag name="KSO_WM_UNIT_VALUE" val="101*101"/>
  <p:tag name="KSO_WM_DIAGRAM_GROUP_CODE" val="l1-1"/>
  <p:tag name="KSO_WM_UNIT_TYPE" val="l_h_x"/>
  <p:tag name="KSO_WM_UNIT_INDEX" val="1_2_1"/>
  <p:tag name="KSO_WM_DIAGRAM_VERSION" val="3"/>
  <p:tag name="KSO_WM_DIAGRAM_COLOR_TRICK" val="2"/>
  <p:tag name="KSO_WM_DIAGRAM_COLOR_TEXT_CAN_REMOVE" val="n"/>
  <p:tag name="KSO_WM_DIAGRAM_MAX_ITEMCNT" val="6"/>
  <p:tag name="KSO_WM_DIAGRAM_MIN_ITEMCNT" val="2"/>
  <p:tag name="KSO_WM_DIAGRAM_VIRTUALLY_FRAME" val="{&quot;height&quot;:308.44999999999993,&quot;width&quot;:875.3}"/>
  <p:tag name="KSO_WM_DIAGRAM_COLOR_MATCH_VALUE" val="{&quot;shape&quot;:{&quot;fill&quot;:{&quot;solid&quot;:{&quot;brightness&quot;:0,&quot;colorType&quot;:2,&quot;rgb&quot;:&quot;#ffffff&quot;,&quot;transparency&quot;:0},&quot;type&quot;:1},&quot;glow&quot;:{&quot;colorType&quot;:0},&quot;line&quot;:{&quot;type&quot;:0},&quot;shadow&quot;:{&quot;brightness&quot;:-0.25,&quot;colorType&quot;:1,&quot;foreColorIndex&quot;:6,&quot;transparency&quot;:0.800000011920929},&quot;threeD&quot;:{&quot;curvedSurface&quot;:{&quot;brightness&quot;:0,&quot;colorType&quot;:2,&quot;rgb&quot;:&quot;#000000&quot;},&quot;depth&quot;:{&quot;colorType&quot;:0}}},&quot;text&quot;:{&quot;fill&quot;:{},&quot;glow&quot;:{},&quot;line&quot;:{},&quot;shadow&quot;:{},&quot;threeD&quot;:{}}}"/>
</p:tagLst>
</file>

<file path=ppt/tags/tag15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093_2*l_h_a*1_2_1"/>
  <p:tag name="KSO_WM_TEMPLATE_CATEGORY" val="diagram"/>
  <p:tag name="KSO_WM_TEMPLATE_INDEX" val="20231093"/>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UNIT_PRESET_TEXT" val="添加标题"/>
  <p:tag name="KSO_WM_UNIT_TEXT_FILL_FORE_SCHEMECOLOR_INDEX" val="6"/>
  <p:tag name="KSO_WM_DIAGRAM_MAX_ITEMCNT" val="6"/>
  <p:tag name="KSO_WM_DIAGRAM_MIN_ITEMCNT" val="2"/>
  <p:tag name="KSO_WM_DIAGRAM_VIRTUALLY_FRAME" val="{&quot;height&quot;:308.44999999999993,&quot;width&quot;:875.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093_2*l_h_f*1_2_1"/>
  <p:tag name="KSO_WM_TEMPLATE_CATEGORY" val="diagram"/>
  <p:tag name="KSO_WM_TEMPLATE_INDEX" val="20231093"/>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UNIT_PRESET_TEXT" val="单击此处输入你的智能图形项正文"/>
  <p:tag name="KSO_WM_DIAGRAM_MAX_ITEMCNT" val="6"/>
  <p:tag name="KSO_WM_DIAGRAM_MIN_ITEMCNT" val="2"/>
  <p:tag name="KSO_WM_DIAGRAM_VIRTUALLY_FRAME" val="{&quot;height&quot;:308.44999999999993,&quot;width&quot;:875.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75_1*l_h_i*1_1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FILL_FORE_SCHEMECOLOR_INDEX" val="5"/>
  <p:tag name="KSO_WM_DIAGRAM_MAX_ITEMCNT" val="6"/>
  <p:tag name="KSO_WM_DIAGRAM_MIN_ITEMCNT" val="2"/>
  <p:tag name="KSO_WM_DIAGRAM_VIRTUALLY_FRAME" val="{&quot;height&quot;:397.44999999999993,&quot;width&quot;:863}"/>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75_1*l_h_i*1_1_3"/>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LINE_FORE_SCHEMECOLOR_INDEX" val="5"/>
  <p:tag name="KSO_WM_DIAGRAM_MAX_ITEMCNT" val="6"/>
  <p:tag name="KSO_WM_DIAGRAM_MIN_ITEMCNT" val="2"/>
  <p:tag name="KSO_WM_DIAGRAM_VIRTUALLY_FRAME" val="{&quot;height&quot;:397.44999999999993,&quot;width&quot;:863}"/>
  <p:tag name="KSO_WM_DIAGRAM_COLOR_MATCH_VALUE" val="{&quot;shape&quot;:{&quot;fill&quot;:{&quot;solid&quot;:{&quot;brightness&quot;:0,&quot;colorType&quot;:1,&quot;foreColorIndex&quot;:14,&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75_1*l_h_f*1_1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为了最终演示发布的良好效果"/>
  <p:tag name="KSO_WM_DIAGRAM_MAX_ITEMCNT" val="6"/>
  <p:tag name="KSO_WM_DIAGRAM_MIN_ITEMCNT" val="2"/>
  <p:tag name="KSO_WM_DIAGRAM_VIRTUALLY_FRAME" val="{&quot;height&quot;:397.44999999999993,&quot;width&quot;:86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31375_1*l_h_i*1_1_2"/>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TEXT_FILL_FORE_SCHEMECOLOR_INDEX" val="5"/>
  <p:tag name="KSO_WM_DIAGRAM_MAX_ITEMCNT" val="6"/>
  <p:tag name="KSO_WM_DIAGRAM_MIN_ITEMCNT" val="2"/>
  <p:tag name="KSO_WM_DIAGRAM_VIRTUALLY_FRAME" val="{&quot;height&quot;:397.44999999999993,&quot;width&quot;:86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75_1*l_h_i*1_2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FILL_FORE_SCHEMECOLOR_INDEX" val="6"/>
  <p:tag name="KSO_WM_DIAGRAM_MAX_ITEMCNT" val="6"/>
  <p:tag name="KSO_WM_DIAGRAM_MIN_ITEMCNT" val="2"/>
  <p:tag name="KSO_WM_DIAGRAM_VIRTUALLY_FRAME" val="{&quot;height&quot;:397.44999999999993,&quot;width&quot;:863}"/>
  <p:tag name="KSO_WM_DIAGRAM_COLOR_MATCH_VALUE" val="{&quot;shape&quot;:{&quot;fill&quot;:{&quot;solid&quot;:{&quot;brightness&quot;:0,&quot;colorType&quot;:1,&quot;foreColorIndex&quot;:6,&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375_1*l_h_i*1_2_3"/>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LINE_FORE_SCHEMECOLOR_INDEX" val="6"/>
  <p:tag name="KSO_WM_DIAGRAM_MAX_ITEMCNT" val="6"/>
  <p:tag name="KSO_WM_DIAGRAM_MIN_ITEMCNT" val="2"/>
  <p:tag name="KSO_WM_DIAGRAM_VIRTUALLY_FRAME" val="{&quot;height&quot;:397.44999999999993,&quot;width&quot;:863}"/>
  <p:tag name="KSO_WM_DIAGRAM_COLOR_MATCH_VALUE" val="{&quot;shape&quot;:{&quot;fill&quot;:{&quot;solid&quot;:{&quot;brightness&quot;:0,&quot;colorType&quot;:1,&quot;foreColorIndex&quot;:14,&quot;transparency&quot;:0},&quot;type&quot;:1},&quot;glow&quot;:{&quot;colorType&quot;:0},&quot;line&quot;:{&quot;solidLine&quot;:{&quot;brightness&quot;:0,&quot;colorType&quot;:1,&quot;foreColorIndex&quot;:6,&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75_1*l_h_f*1_2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为了最终演示发布的良好效果"/>
  <p:tag name="KSO_WM_DIAGRAM_MAX_ITEMCNT" val="6"/>
  <p:tag name="KSO_WM_DIAGRAM_MIN_ITEMCNT" val="2"/>
  <p:tag name="KSO_WM_DIAGRAM_VIRTUALLY_FRAME" val="{&quot;height&quot;:397.44999999999993,&quot;width&quot;:86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31375_1*l_h_i*1_2_2"/>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TEXT_FILL_FORE_SCHEMECOLOR_INDEX" val="6"/>
  <p:tag name="KSO_WM_DIAGRAM_MAX_ITEMCNT" val="6"/>
  <p:tag name="KSO_WM_DIAGRAM_MIN_ITEMCNT" val="2"/>
  <p:tag name="KSO_WM_DIAGRAM_VIRTUALLY_FRAME" val="{&quot;height&quot;:397.44999999999993,&quot;width&quot;:86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2_2*n_h_i*1_1_10"/>
  <p:tag name="KSO_WM_TEMPLATE_CATEGORY" val="diagram"/>
  <p:tag name="KSO_WM_TEMPLATE_INDEX" val="20231082"/>
  <p:tag name="KSO_WM_UNIT_LAYERLEVEL" val="1_1_1"/>
  <p:tag name="KSO_WM_TAG_VERSION" val="3.0"/>
  <p:tag name="KSO_WM_DIAGRAM_GROUP_CODE" val="n1-1"/>
  <p:tag name="KSO_WM_DIAGRAM_VERSION" val="3"/>
  <p:tag name="KSO_WM_DIAGRAM_COLOR_TRICK" val="1"/>
  <p:tag name="KSO_WM_DIAGRAM_COLOR_TEXT_CAN_REMOVE" val="n"/>
  <p:tag name="KSO_WM_UNIT_TYPE" val="n_h_i"/>
  <p:tag name="KSO_WM_UNIT_INDEX" val="1_1_10"/>
  <p:tag name="KSO_WM_DIAGRAM_MAX_ITEMCNT" val="6"/>
  <p:tag name="KSO_WM_DIAGRAM_MIN_ITEMCNT" val="2"/>
  <p:tag name="KSO_WM_DIAGRAM_VIRTUALLY_FRAME" val="{&quot;height&quot;:360.5,&quot;width&quot;:824.05}"/>
  <p:tag name="KSO_WM_DIAGRAM_COLOR_MATCH_VALUE" val="{&quot;shape&quot;:{&quot;fill&quot;:{&quot;type&quot;:0},&quot;glow&quot;:{&quot;colorType&quot;:0},&quot;line&quot;:{&quot;gradient&quot;:[{&quot;brightness&quot;:0.6000000238418579,&quot;colorType&quot;:1,&quot;foreColorIndex&quot;:5,&quot;pos&quot;:1,&quot;transparency&quot;:0},{&quot;brightness&quot;:0.4000000059604645,&quot;colorType&quot;:1,&quot;foreColorIndex&quot;:5,&quot;pos&quot;:0,&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7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2_2*n_h_i*1_1_11"/>
  <p:tag name="KSO_WM_TEMPLATE_CATEGORY" val="diagram"/>
  <p:tag name="KSO_WM_TEMPLATE_INDEX" val="20231082"/>
  <p:tag name="KSO_WM_UNIT_LAYERLEVEL" val="1_1_1"/>
  <p:tag name="KSO_WM_TAG_VERSION" val="3.0"/>
  <p:tag name="KSO_WM_DIAGRAM_GROUP_CODE" val="n1-1"/>
  <p:tag name="KSO_WM_DIAGRAM_VERSION" val="3"/>
  <p:tag name="KSO_WM_DIAGRAM_COLOR_TRICK" val="1"/>
  <p:tag name="KSO_WM_DIAGRAM_COLOR_TEXT_CAN_REMOVE" val="n"/>
  <p:tag name="KSO_WM_UNIT_TYPE" val="n_h_i"/>
  <p:tag name="KSO_WM_UNIT_INDEX" val="1_1_11"/>
  <p:tag name="KSO_WM_DIAGRAM_MAX_ITEMCNT" val="6"/>
  <p:tag name="KSO_WM_DIAGRAM_MIN_ITEMCNT" val="2"/>
  <p:tag name="KSO_WM_DIAGRAM_VIRTUALLY_FRAME" val="{&quot;height&quot;:360.5,&quot;width&quot;:824.05}"/>
  <p:tag name="KSO_WM_DIAGRAM_COLOR_MATCH_VALUE" val="{&quot;shape&quot;:{&quot;fill&quot;:{&quot;type&quot;:0},&quot;glow&quot;:{&quot;colorType&quot;:0},&quot;line&quot;:{&quot;gradient&quot;:[{&quot;brightness&quot;:0.800000011920929,&quot;colorType&quot;:1,&quot;foreColorIndex&quot;:5,&quot;pos&quot;:1,&quot;transparency&quot;:0},{&quot;brightness&quot;:0.6000000238418579,&quot;colorType&quot;:1,&quot;foreColorIndex&quot;:5,&quot;pos&quot;:0,&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7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2_2*n_h_i*1_1_5"/>
  <p:tag name="KSO_WM_TEMPLATE_CATEGORY" val="diagram"/>
  <p:tag name="KSO_WM_TEMPLATE_INDEX" val="20231082"/>
  <p:tag name="KSO_WM_UNIT_LAYERLEVEL" val="1_1_1"/>
  <p:tag name="KSO_WM_TAG_VERSION" val="3.0"/>
  <p:tag name="KSO_WM_DIAGRAM_GROUP_CODE" val="n1-1"/>
  <p:tag name="KSO_WM_DIAGRAM_VERSION" val="3"/>
  <p:tag name="KSO_WM_DIAGRAM_COLOR_TRICK" val="1"/>
  <p:tag name="KSO_WM_DIAGRAM_COLOR_TEXT_CAN_REMOVE" val="n"/>
  <p:tag name="KSO_WM_UNIT_TYPE" val="n_h_i"/>
  <p:tag name="KSO_WM_UNIT_INDEX" val="1_1_5"/>
  <p:tag name="KSO_WM_DIAGRAM_MAX_ITEMCNT" val="6"/>
  <p:tag name="KSO_WM_DIAGRAM_MIN_ITEMCNT" val="2"/>
  <p:tag name="KSO_WM_DIAGRAM_VIRTUALLY_FRAME" val="{&quot;height&quot;:360.5,&quot;width&quot;:824.05}"/>
  <p:tag name="KSO_WM_DIAGRAM_COLOR_MATCH_VALUE" val="{&quot;shape&quot;:{&quot;fill&quot;:{&quot;type&quot;:0},&quot;glow&quot;:{&quot;colorType&quot;:0},&quot;line&quot;:{&quot;gradient&quot;:[{&quot;brightness&quot;:0.800000011920929,&quot;colorType&quot;:1,&quot;foreColorIndex&quot;:5,&quot;pos&quot;:1,&quot;transparency&quot;:0},{&quot;brightness&quot;:0,&quot;colorType&quot;:1,&quot;foreColorIndex&quot;:5,&quot;pos&quot;:0,&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74.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11"/>
  <p:tag name="KSO_WM_UNIT_ID" val="diagram20231082_1*n_h_i*1_1_11"/>
  <p:tag name="KSO_WM_TEMPLATE_CATEGORY" val="diagram"/>
  <p:tag name="KSO_WM_TEMPLATE_INDEX" val="20231082"/>
  <p:tag name="KSO_WM_UNIT_LAYERLEVEL" val="1_1_1"/>
  <p:tag name="KSO_WM_TAG_VERSION" val="3.0"/>
  <p:tag name="KSO_WM_DIAGRAM_MAX_ITEMCNT" val="6"/>
  <p:tag name="KSO_WM_DIAGRAM_MIN_ITEMCNT" val="2"/>
  <p:tag name="KSO_WM_DIAGRAM_VIRTUALLY_FRAME" val="{&quot;height&quot;:360.5,&quot;width&quot;:824.05}"/>
  <p:tag name="KSO_WM_DIAGRAM_COLOR_MATCH_VALUE" val="{&quot;shape&quot;:{&quot;fill&quot;:{&quot;type&quot;:0},&quot;glow&quot;:{&quot;colorType&quot;:0},&quot;line&quot;:{&quot;gradient&quot;:[{&quot;brightness&quot;:0.6000000238418579,&quot;colorType&quot;:1,&quot;foreColorIndex&quot;:5,&quot;pos&quot;:1,&quot;transparency&quot;:0},{&quot;brightness&quot;:0.4000000059604645,&quot;colorType&quot;:1,&quot;foreColorIndex&quot;:5,&quot;pos&quot;:0,&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7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31082_1*n_h_i*1_1_1"/>
  <p:tag name="KSO_WM_TEMPLATE_CATEGORY" val="diagram"/>
  <p:tag name="KSO_WM_TEMPLATE_INDEX" val="20231082"/>
  <p:tag name="KSO_WM_UNIT_LAYERLEVEL" val="1_1_1"/>
  <p:tag name="KSO_WM_TAG_VERSION" val="3.0"/>
  <p:tag name="KSO_WM_DIAGRAM_MAX_ITEMCNT" val="6"/>
  <p:tag name="KSO_WM_DIAGRAM_MIN_ITEMCNT" val="2"/>
  <p:tag name="KSO_WM_DIAGRAM_VIRTUALLY_FRAME" val="{&quot;height&quot;:360.5,&quot;width&quot;:824.05}"/>
  <p:tag name="KSO_WM_DIAGRAM_COLOR_MATCH_VALUE" val="{&quot;shape&quot;:{&quot;fill&quot;:{&quot;type&quot;:0},&quot;glow&quot;:{&quot;colorType&quot;:0},&quot;line&quot;:{&quot;gradient&quot;:[{&quot;brightness&quot;:0.800000011920929,&quot;colorType&quot;:1,&quot;foreColorIndex&quot;:5,&quot;pos&quot;:1,&quot;transparency&quot;:0},{&quot;brightness&quot;:0.6000000238418579,&quot;colorType&quot;:1,&quot;foreColorIndex&quot;:5,&quot;pos&quot;:0,&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7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31082_1*n_h_i*1_1_2"/>
  <p:tag name="KSO_WM_TEMPLATE_CATEGORY" val="diagram"/>
  <p:tag name="KSO_WM_TEMPLATE_INDEX" val="20231082"/>
  <p:tag name="KSO_WM_UNIT_LAYERLEVEL" val="1_1_1"/>
  <p:tag name="KSO_WM_TAG_VERSION" val="3.0"/>
  <p:tag name="KSO_WM_UNIT_FILL_FORE_SCHEMECOLOR_INDEX" val="5"/>
  <p:tag name="KSO_WM_DIAGRAM_MAX_ITEMCNT" val="6"/>
  <p:tag name="KSO_WM_DIAGRAM_MIN_ITEMCNT" val="2"/>
  <p:tag name="KSO_WM_DIAGRAM_VIRTUALLY_FRAME" val="{&quot;height&quot;:360.5,&quot;width&quot;:824.05}"/>
  <p:tag name="KSO_WM_DIAGRAM_COLOR_MATCH_VALUE" val="{&quot;shape&quot;:{&quot;fill&quot;:{&quot;gradient&quot;:[{&quot;brightness&quot;:0.4000000059604645,&quot;colorType&quot;:1,&quot;foreColorIndex&quot;:5,&quot;pos&quot;:0,&quot;transparency&quot;:0},{&quot;brightness&quot;:0.4000000059604645,&quot;colorType&quot;:1,&quot;foreColorIndex&quot;:5,&quot;pos&quot;:1,&quot;transparency&quot;:0},{&quot;brightness&quot;:0,&quot;colorType&quot;:1,&quot;foreColorIndex&quot;:5,&quot;pos&quot;:0.4600000083446502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7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2_1"/>
  <p:tag name="KSO_WM_UNIT_ID" val="diagram20231082_1*n_h_i*1_2_1"/>
  <p:tag name="KSO_WM_TEMPLATE_CATEGORY" val="diagram"/>
  <p:tag name="KSO_WM_TEMPLATE_INDEX" val="20231082"/>
  <p:tag name="KSO_WM_UNIT_LAYERLEVEL" val="1_1_1"/>
  <p:tag name="KSO_WM_TAG_VERSION" val="3.0"/>
  <p:tag name="KSO_WM_UNIT_LINE_FORE_SCHEMECOLOR_INDEX" val="5"/>
  <p:tag name="KSO_WM_DIAGRAM_MAX_ITEMCNT" val="6"/>
  <p:tag name="KSO_WM_DIAGRAM_MIN_ITEMCNT" val="2"/>
  <p:tag name="KSO_WM_DIAGRAM_VIRTUALLY_FRAME" val="{&quot;height&quot;:360.5,&quot;width&quot;:824.05}"/>
  <p:tag name="KSO_WM_DIAGRAM_COLOR_MATCH_VALUE" val="{&quot;shape&quot;:{&quot;fill&quot;:{&quot;type&quot;:0},&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7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7"/>
  <p:tag name="KSO_WM_UNIT_ID" val="diagram20231082_1*n_h_i*1_1_7"/>
  <p:tag name="KSO_WM_TEMPLATE_CATEGORY" val="diagram"/>
  <p:tag name="KSO_WM_TEMPLATE_INDEX" val="20231082"/>
  <p:tag name="KSO_WM_UNIT_LAYERLEVEL" val="1_1_1"/>
  <p:tag name="KSO_WM_TAG_VERSION" val="3.0"/>
  <p:tag name="KSO_WM_DIAGRAM_MAX_ITEMCNT" val="6"/>
  <p:tag name="KSO_WM_DIAGRAM_MIN_ITEMCNT" val="2"/>
  <p:tag name="KSO_WM_DIAGRAM_VIRTUALLY_FRAME" val="{&quot;height&quot;:360.5,&quot;width&quot;:824.05}"/>
  <p:tag name="KSO_WM_DIAGRAM_COLOR_MATCH_VALUE" val="{&quot;shape&quot;:{&quot;fill&quot;:{&quot;gradient&quot;:[{&quot;brightness&quot;:0.4000000059604645,&quot;colorType&quot;:1,&quot;foreColorIndex&quot;:5,&quot;pos&quot;:0,&quot;transparency&quot;:0},{&quot;brightness&quot;:0,&quot;colorType&quot;:1,&quot;foreColorIndex&quot;:14,&quot;pos&quot;:1,&quot;transparency&quot;:0}],&quot;type&quot;:3},&quot;glow&quot;:{&quot;colorType&quot;:0},&quot;line&quot;:{&quot;gradient&quot;:[{&quot;brightness&quot;:0,&quot;colorType&quot;:1,&quot;foreColorIndex&quot;:14,&quot;pos&quot;:0.5400000214576721,&quot;transparency&quot;:0},{&quot;brightness&quot;:-0.25,&quot;colorType&quot;:1,&quot;foreColorIndex&quot;:5,&quot;pos&quot;:1,&quot;transparency&quot;:0}],&quot;type&quot;:2},&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7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31082_1*n_h_i*1_1_3"/>
  <p:tag name="KSO_WM_TEMPLATE_CATEGORY" val="diagram"/>
  <p:tag name="KSO_WM_TEMPLATE_INDEX" val="20231082"/>
  <p:tag name="KSO_WM_UNIT_LAYERLEVEL" val="1_1_1"/>
  <p:tag name="KSO_WM_TAG_VERSION" val="3.0"/>
  <p:tag name="KSO_WM_UNIT_FILL_FORE_SCHEMECOLOR_INDEX" val="5"/>
  <p:tag name="KSO_WM_DIAGRAM_MAX_ITEMCNT" val="6"/>
  <p:tag name="KSO_WM_DIAGRAM_MIN_ITEMCNT" val="2"/>
  <p:tag name="KSO_WM_DIAGRAM_VIRTUALLY_FRAME" val="{&quot;height&quot;:360.5,&quot;width&quot;:824.05}"/>
  <p:tag name="KSO_WM_DIAGRAM_COLOR_MATCH_VALUE" val="{&quot;shape&quot;:{&quot;fill&quot;:{&quot;gradient&quot;:[{&quot;brightness&quot;:0.4000000059604645,&quot;colorType&quot;:1,&quot;foreColorIndex&quot;:5,&quot;pos&quot;:0,&quot;transparency&quot;:0},{&quot;brightness&quot;:0,&quot;colorType&quot;:2,&quot;pos&quot;:0.9800000190734863,&quot;rgb&quot;:&quot;#f2f2f2&quot;,&quot;transparency&quot;:1},{&quot;brightness&quot;:0.6000000238418579,&quot;colorType&quot;:1,&quot;foreColorIndex&quot;:5,&quot;pos&quot;:0.47999998927116394,&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1082_1*n_h_h_i*1_2_1_1"/>
  <p:tag name="KSO_WM_TEMPLATE_CATEGORY" val="diagram"/>
  <p:tag name="KSO_WM_TEMPLATE_INDEX" val="20231082"/>
  <p:tag name="KSO_WM_UNIT_LAYERLEVEL" val="1_1_1_1"/>
  <p:tag name="KSO_WM_TAG_VERSION" val="3.0"/>
  <p:tag name="KSO_WM_BEAUTIFY_FLAG" val="#wm#"/>
  <p:tag name="KSO_WM_UNIT_FILL_FORE_SCHEMECOLOR_INDEX" val="5"/>
  <p:tag name="KSO_WM_DIAGRAM_MAX_ITEMCNT" val="6"/>
  <p:tag name="KSO_WM_DIAGRAM_MIN_ITEMCNT" val="2"/>
  <p:tag name="KSO_WM_DIAGRAM_VIRTUALLY_FRAME" val="{&quot;height&quot;:360.5,&quot;width&quot;:824.05}"/>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solidLine&quot;:{&quot;brightness&quot;:0,&quot;colorType&quot;:1,&quot;foreColorIndex&quot;:14,&quot;transparency&quot;:0},&quot;type&quot;:1},&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8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31082_1*n_h_h_i*1_2_2_1"/>
  <p:tag name="KSO_WM_TEMPLATE_CATEGORY" val="diagram"/>
  <p:tag name="KSO_WM_TEMPLATE_INDEX" val="20231082"/>
  <p:tag name="KSO_WM_UNIT_LAYERLEVEL" val="1_1_1_1"/>
  <p:tag name="KSO_WM_TAG_VERSION" val="3.0"/>
  <p:tag name="KSO_WM_BEAUTIFY_FLAG" val="#wm#"/>
  <p:tag name="KSO_WM_UNIT_FILL_FORE_SCHEMECOLOR_INDEX" val="5"/>
  <p:tag name="KSO_WM_DIAGRAM_MAX_ITEMCNT" val="6"/>
  <p:tag name="KSO_WM_DIAGRAM_MIN_ITEMCNT" val="2"/>
  <p:tag name="KSO_WM_DIAGRAM_VIRTUALLY_FRAME" val="{&quot;height&quot;:360.5,&quot;width&quot;:824.05}"/>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solidLine&quot;:{&quot;brightness&quot;:0,&quot;colorType&quot;:1,&quot;foreColorIndex&quot;:14,&quot;transparency&quot;:0},&quot;type&quot;:1},&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8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UNIT_ID" val="diagram20231082_1*n_h_h_a*1_2_2_1"/>
  <p:tag name="KSO_WM_TEMPLATE_CATEGORY" val="diagram"/>
  <p:tag name="KSO_WM_TEMPLATE_INDEX" val="20231082"/>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PRESET_TEXT" val="添加项标题"/>
  <p:tag name="KSO_WM_UNIT_TEXT_FILL_FORE_SCHEMECOLOR_INDEX" val="5"/>
  <p:tag name="KSO_WM_DIAGRAM_MAX_ITEMCNT" val="6"/>
  <p:tag name="KSO_WM_DIAGRAM_MIN_ITEMCNT" val="2"/>
  <p:tag name="KSO_WM_DIAGRAM_VIRTUALLY_FRAME" val="{&quot;height&quot;:360.5,&quot;width&quot;:824.0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8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8"/>
  <p:tag name="KSO_WM_UNIT_ID" val="diagram20231082_1*n_h_i*1_1_8"/>
  <p:tag name="KSO_WM_TEMPLATE_CATEGORY" val="diagram"/>
  <p:tag name="KSO_WM_TEMPLATE_INDEX" val="20231082"/>
  <p:tag name="KSO_WM_UNIT_LAYERLEVEL" val="1_1_1"/>
  <p:tag name="KSO_WM_TAG_VERSION" val="3.0"/>
  <p:tag name="KSO_WM_DIAGRAM_MAX_ITEMCNT" val="6"/>
  <p:tag name="KSO_WM_DIAGRAM_MIN_ITEMCNT" val="2"/>
  <p:tag name="KSO_WM_DIAGRAM_VIRTUALLY_FRAME" val="{&quot;height&quot;:360.5,&quot;width&quot;:824.05}"/>
  <p:tag name="KSO_WM_DIAGRAM_COLOR_MATCH_VALUE" val="{&quot;shape&quot;:{&quot;fill&quot;:{&quot;type&quot;:0},&quot;glow&quot;:{&quot;colorType&quot;:0},&quot;line&quot;:{&quot;gradient&quot;:[{&quot;brightness&quot;:0.800000011920929,&quot;colorType&quot;:1,&quot;foreColorIndex&quot;:5,&quot;pos&quot;:1,&quot;transparency&quot;:0},{&quot;brightness&quot;:0,&quot;colorType&quot;:1,&quot;foreColorIndex&quot;:5,&quot;pos&quot;:0,&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8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UNIT_ID" val="diagram20231082_1*n_h_h_a*1_2_1_1"/>
  <p:tag name="KSO_WM_TEMPLATE_CATEGORY" val="diagram"/>
  <p:tag name="KSO_WM_TEMPLATE_INDEX" val="20231082"/>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PRESET_TEXT" val="添加项标题"/>
  <p:tag name="KSO_WM_UNIT_TEXT_FILL_FORE_SCHEMECOLOR_INDEX" val="5"/>
  <p:tag name="KSO_WM_DIAGRAM_MAX_ITEMCNT" val="6"/>
  <p:tag name="KSO_WM_DIAGRAM_MIN_ITEMCNT" val="2"/>
  <p:tag name="KSO_WM_DIAGRAM_VIRTUALLY_FRAME" val="{&quot;height&quot;:360.5,&quot;width&quot;:824.0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8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VALUE" val="66*66"/>
  <p:tag name="KSO_WM_UNIT_HIGHLIGHT" val="0"/>
  <p:tag name="KSO_WM_UNIT_COMPATIBLE" val="0"/>
  <p:tag name="KSO_WM_UNIT_DIAGRAM_ISNUMVISUAL" val="0"/>
  <p:tag name="KSO_WM_UNIT_DIAGRAM_ISREFERUNIT" val="0"/>
  <p:tag name="KSO_WM_DIAGRAM_GROUP_CODE" val="n1-1"/>
  <p:tag name="KSO_WM_UNIT_TYPE" val="n_h_h_x"/>
  <p:tag name="KSO_WM_UNIT_INDEX" val="1_2_1_1"/>
  <p:tag name="KSO_WM_UNIT_ID" val="diagram20231082_1*n_h_h_x*1_2_1_1"/>
  <p:tag name="KSO_WM_TEMPLATE_CATEGORY" val="diagram"/>
  <p:tag name="KSO_WM_TEMPLATE_INDEX" val="20231082"/>
  <p:tag name="KSO_WM_UNIT_LAYERLEVEL" val="1_1_1_1"/>
  <p:tag name="KSO_WM_TAG_VERSION" val="3.0"/>
  <p:tag name="KSO_WM_DIAGRAM_MAX_ITEMCNT" val="6"/>
  <p:tag name="KSO_WM_DIAGRAM_MIN_ITEMCNT" val="2"/>
  <p:tag name="KSO_WM_DIAGRAM_VIRTUALLY_FRAME" val="{&quot;height&quot;:360.5,&quot;width&quot;:824.05}"/>
  <p:tag name="KSO_WM_DIAGRAM_COLOR_MATCH_VALUE" val="{&quot;shape&quot;:{&quot;fill&quot;:{&quot;gradient&quot;:[{&quot;brightness&quot;:0,&quot;colorType&quot;:1,&quot;foreColorIndex&quot;:14,&quot;pos&quot;:0,&quot;transparency&quot;:0},{&quot;brightness&quot;:0,&quot;colorType&quot;:1,&quot;foreColorIndex&quot;:14,&quot;pos&quot;:0.800000011920929,&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18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VALUE" val="58*56"/>
  <p:tag name="KSO_WM_UNIT_HIGHLIGHT" val="0"/>
  <p:tag name="KSO_WM_UNIT_COMPATIBLE" val="0"/>
  <p:tag name="KSO_WM_UNIT_DIAGRAM_ISNUMVISUAL" val="0"/>
  <p:tag name="KSO_WM_UNIT_DIAGRAM_ISREFERUNIT" val="0"/>
  <p:tag name="KSO_WM_DIAGRAM_GROUP_CODE" val="n1-1"/>
  <p:tag name="KSO_WM_UNIT_TYPE" val="n_h_h_x"/>
  <p:tag name="KSO_WM_UNIT_INDEX" val="1_2_2_1"/>
  <p:tag name="KSO_WM_UNIT_ID" val="diagram20231082_1*n_h_h_x*1_2_2_1"/>
  <p:tag name="KSO_WM_TEMPLATE_CATEGORY" val="diagram"/>
  <p:tag name="KSO_WM_TEMPLATE_INDEX" val="20231082"/>
  <p:tag name="KSO_WM_UNIT_LAYERLEVEL" val="1_1_1_1"/>
  <p:tag name="KSO_WM_TAG_VERSION" val="3.0"/>
  <p:tag name="KSO_WM_DIAGRAM_MAX_ITEMCNT" val="6"/>
  <p:tag name="KSO_WM_DIAGRAM_MIN_ITEMCNT" val="2"/>
  <p:tag name="KSO_WM_DIAGRAM_VIRTUALLY_FRAME" val="{&quot;height&quot;:360.5,&quot;width&quot;:824.05}"/>
  <p:tag name="KSO_WM_DIAGRAM_COLOR_MATCH_VALUE" val="{&quot;shape&quot;:{&quot;fill&quot;:{&quot;gradient&quot;:[{&quot;brightness&quot;:0,&quot;colorType&quot;:2,&quot;pos&quot;:0,&quot;rgb&quot;:&quot;#ffffff&quot;,&quot;transparency&quot;:0},{&quot;brightness&quot;:0,&quot;colorType&quot;:2,&quot;pos&quot;:0.800000011920929,&quot;rgb&quot;:&quot;#ffffff&quot;,&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18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9"/>
  <p:tag name="KSO_WM_UNIT_ID" val="diagram20231082_1*n_h_i*1_1_9"/>
  <p:tag name="KSO_WM_TEMPLATE_CATEGORY" val="diagram"/>
  <p:tag name="KSO_WM_TEMPLATE_INDEX" val="20231082"/>
  <p:tag name="KSO_WM_UNIT_LAYERLEVEL" val="1_1_1"/>
  <p:tag name="KSO_WM_TAG_VERSION" val="3.0"/>
  <p:tag name="KSO_WM_UNIT_FILL_FORE_SCHEMECOLOR_INDEX" val="5"/>
  <p:tag name="KSO_WM_DIAGRAM_MAX_ITEMCNT" val="6"/>
  <p:tag name="KSO_WM_DIAGRAM_MIN_ITEMCNT" val="2"/>
  <p:tag name="KSO_WM_DIAGRAM_VIRTUALLY_FRAME" val="{&quot;height&quot;:360.5,&quot;width&quot;:824.05}"/>
  <p:tag name="KSO_WM_DIAGRAM_COLOR_MATCH_VALUE" val="{&quot;shape&quot;:{&quot;fill&quot;:{&quot;gradient&quot;:[{&quot;brightness&quot;:0.8999999761581421,&quot;colorType&quot;:1,&quot;foreColorIndex&quot;:5,&quot;pos&quot;:0,&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8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10"/>
  <p:tag name="KSO_WM_UNIT_ID" val="diagram20231082_1*n_h_i*1_1_10"/>
  <p:tag name="KSO_WM_TEMPLATE_CATEGORY" val="diagram"/>
  <p:tag name="KSO_WM_TEMPLATE_INDEX" val="20231082"/>
  <p:tag name="KSO_WM_UNIT_LAYERLEVEL" val="1_1_1"/>
  <p:tag name="KSO_WM_TAG_VERSION" val="3.0"/>
  <p:tag name="KSO_WM_UNIT_FILL_FORE_SCHEMECOLOR_INDEX" val="5"/>
  <p:tag name="KSO_WM_DIAGRAM_MAX_ITEMCNT" val="6"/>
  <p:tag name="KSO_WM_DIAGRAM_MIN_ITEMCNT" val="2"/>
  <p:tag name="KSO_WM_DIAGRAM_VIRTUALLY_FRAME" val="{&quot;height&quot;:360.5,&quot;width&quot;:824.05}"/>
  <p:tag name="KSO_WM_DIAGRAM_COLOR_MATCH_VALUE" val="{&quot;shape&quot;:{&quot;fill&quot;:{&quot;solid&quot;:{&quot;brightness&quot;:0.80000001192092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8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20231082_1*n_h_i*1_1_4"/>
  <p:tag name="KSO_WM_TEMPLATE_CATEGORY" val="diagram"/>
  <p:tag name="KSO_WM_TEMPLATE_INDEX" val="20231082"/>
  <p:tag name="KSO_WM_UNIT_LAYERLEVEL" val="1_1_1"/>
  <p:tag name="KSO_WM_TAG_VERSION" val="3.0"/>
  <p:tag name="KSO_WM_UNIT_FILL_FORE_SCHEMECOLOR_INDEX" val="5"/>
  <p:tag name="KSO_WM_DIAGRAM_MAX_ITEMCNT" val="6"/>
  <p:tag name="KSO_WM_DIAGRAM_MIN_ITEMCNT" val="2"/>
  <p:tag name="KSO_WM_DIAGRAM_VIRTUALLY_FRAME" val="{&quot;height&quot;:360.5,&quot;width&quot;:824.05}"/>
  <p:tag name="KSO_WM_DIAGRAM_COLOR_MATCH_VALUE" val="{&quot;shape&quot;:{&quot;fill&quot;:{&quot;gradient&quot;:[{&quot;brightness&quot;:0.10000000149011612,&quot;colorType&quot;:1,&quot;foreColorIndex&quot;:5,&quot;pos&quot;:0.3799999952316284,&quot;transparency&quot;:0},{&quot;brightness&quot;:0,&quot;colorType&quot;:1,&quot;foreColorIndex&quot;:5,&quot;pos&quot;:0.69999998807907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9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5"/>
  <p:tag name="KSO_WM_UNIT_ID" val="diagram20231082_1*n_h_i*1_1_5"/>
  <p:tag name="KSO_WM_TEMPLATE_CATEGORY" val="diagram"/>
  <p:tag name="KSO_WM_TEMPLATE_INDEX" val="20231082"/>
  <p:tag name="KSO_WM_UNIT_LAYERLEVEL" val="1_1_1"/>
  <p:tag name="KSO_WM_TAG_VERSION" val="3.0"/>
  <p:tag name="KSO_WM_UNIT_FILL_FORE_SCHEMECOLOR_INDEX" val="5"/>
  <p:tag name="KSO_WM_DIAGRAM_MAX_ITEMCNT" val="6"/>
  <p:tag name="KSO_WM_DIAGRAM_MIN_ITEMCNT" val="2"/>
  <p:tag name="KSO_WM_DIAGRAM_VIRTUALLY_FRAME" val="{&quot;height&quot;:360.5,&quot;width&quot;:824.05}"/>
  <p:tag name="KSO_WM_DIAGRAM_COLOR_MATCH_VALUE" val="{&quot;shape&quot;:{&quot;fill&quot;:{&quot;gradient&quot;:[{&quot;brightness&quot;:0.10000000149011612,&quot;colorType&quot;:1,&quot;foreColorIndex&quot;:5,&quot;pos&quot;:0.20000000298023224,&quot;transparency&quot;:0},{&quot;brightness&quot;:0,&quot;colorType&quot;:1,&quot;foreColorIndex&quot;:5,&quot;pos&quot;:0.699999988079071,&quot;transparency&quot;:0}],&quot;type&quot;:3},&quot;glow&quot;:{&quot;colorType&quot;:0},&quot;line&quot;:{&quot;gradient&quot;:[{&quot;brightness&quot;:0,&quot;colorType&quot;:2,&quot;pos&quot;:0.5400000214576721,&quot;rgb&quot;:&quot;#ffffff&quot;,&quot;transparency&quot;:1},{&quot;brightness&quot;:0,&quot;colorType&quot;:2,&quot;pos&quot;:0,&quot;rgb&quot;:&quot;#ffffff&quot;,&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9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6"/>
  <p:tag name="KSO_WM_UNIT_ID" val="diagram20231082_1*n_h_i*1_1_6"/>
  <p:tag name="KSO_WM_TEMPLATE_CATEGORY" val="diagram"/>
  <p:tag name="KSO_WM_TEMPLATE_INDEX" val="20231082"/>
  <p:tag name="KSO_WM_UNIT_LAYERLEVEL" val="1_1_1"/>
  <p:tag name="KSO_WM_TAG_VERSION" val="3.0"/>
  <p:tag name="KSO_WM_UNIT_FILL_FORE_SCHEMECOLOR_INDEX" val="5"/>
  <p:tag name="KSO_WM_DIAGRAM_MAX_ITEMCNT" val="6"/>
  <p:tag name="KSO_WM_DIAGRAM_MIN_ITEMCNT" val="2"/>
  <p:tag name="KSO_WM_DIAGRAM_VIRTUALLY_FRAME" val="{&quot;height&quot;:360.5,&quot;width&quot;:824.05}"/>
  <p:tag name="KSO_WM_DIAGRAM_COLOR_MATCH_VALUE" val="{&quot;shape&quot;:{&quot;fill&quot;:{&quot;gradient&quot;:[{&quot;brightness&quot;:0.10000000149011612,&quot;colorType&quot;:1,&quot;foreColorIndex&quot;:5,&quot;pos&quot;:0,&quot;transparency&quot;:0},{&quot;brightness&quot;:0,&quot;colorType&quot;:1,&quot;foreColorIndex&quot;:5,&quot;pos&quot;:0.699999988079071,&quot;transparency&quot;:0}],&quot;type&quot;:3},&quot;glow&quot;:{&quot;colorType&quot;:0},&quot;line&quot;:{&quot;gradient&quot;:[{&quot;brightness&quot;:0,&quot;colorType&quot;:2,&quot;pos&quot;:0.5400000214576721,&quot;rgb&quot;:&quot;#ffffff&quot;,&quot;transparency&quot;:1},{&quot;brightness&quot;:0,&quot;colorType&quot;:2,&quot;pos&quot;:0,&quot;rgb&quot;:&quot;#ffffff&quot;,&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9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31082_1*n_h_a*1_1_1"/>
  <p:tag name="KSO_WM_TEMPLATE_CATEGORY" val="diagram"/>
  <p:tag name="KSO_WM_TEMPLATE_INDEX" val="20231082"/>
  <p:tag name="KSO_WM_UNIT_LAYERLEVEL" val="1_1_1"/>
  <p:tag name="KSO_WM_TAG_VERSION" val="3.0"/>
  <p:tag name="KSO_WM_UNIT_PRESET_TEXT" val="单击此处添加项标题"/>
  <p:tag name="KSO_WM_UNIT_TEXT_FILL_FORE_SCHEMECOLOR_INDEX" val="5"/>
  <p:tag name="KSO_WM_DIAGRAM_MAX_ITEMCNT" val="6"/>
  <p:tag name="KSO_WM_DIAGRAM_MIN_ITEMCNT" val="2"/>
  <p:tag name="KSO_WM_DIAGRAM_VIRTUALLY_FRAME" val="{&quot;height&quot;:360.5,&quot;width&quot;:824.0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5,&quot;transparency&quot;:0},&quot;type&quot;:1},&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
</p:tagLst>
</file>

<file path=ppt/tags/tag19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UNIT_ID" val="diagram20231082_1*n_h_h_a*1_2_1_1"/>
  <p:tag name="KSO_WM_TEMPLATE_CATEGORY" val="diagram"/>
  <p:tag name="KSO_WM_TEMPLATE_INDEX" val="20231082"/>
  <p:tag name="KSO_WM_UNIT_LAYERLEVEL" val="1_1_1_1"/>
  <p:tag name="KSO_WM_TAG_VERSION" val="3.0"/>
  <p:tag name="KSO_WM_BEAUTIFY_FLAG" val=""/>
  <p:tag name="KSO_WM_DIAGRAM_VERSION" val="3"/>
  <p:tag name="KSO_WM_DIAGRAM_COLOR_TRICK" val="1"/>
  <p:tag name="KSO_WM_DIAGRAM_COLOR_TEXT_CAN_REMOVE" val="n"/>
  <p:tag name="KSO_WM_DIAGRAM_GROUP_CODE" val="n1-1"/>
  <p:tag name="KSO_WM_UNIT_PRESET_TEXT" val="添加项标题"/>
  <p:tag name="KSO_WM_UNIT_TEXT_FILL_FORE_SCHEMECOLOR_INDEX" val="5"/>
  <p:tag name="KSO_WM_DIAGRAM_MAX_ITEMCNT" val="6"/>
  <p:tag name="KSO_WM_DIAGRAM_MIN_ITEMCNT" val="2"/>
  <p:tag name="KSO_WM_DIAGRAM_VIRTUALLY_FRAME" val="{&quot;height&quot;:360.5,&quot;width&quot;:824.0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94.xml><?xml version="1.0" encoding="utf-8"?>
<p:tagLst xmlns:p="http://schemas.openxmlformats.org/presentationml/2006/main">
  <p:tag name="KSO_WM_BEAUTIFY_FLAG" val=""/>
  <p:tag name="KSO_WM_DIAGRAM_VERSION" val="3"/>
  <p:tag name="KSO_WM_DIAGRAM_COLOR_TRICK" val="1"/>
  <p:tag name="KSO_WM_DIAGRAM_COLOR_TEXT_CAN_REMOVE" val="n"/>
  <p:tag name="KSO_WM_UNIT_VALUE" val="66*66"/>
  <p:tag name="KSO_WM_UNIT_HIGHLIGHT" val="0"/>
  <p:tag name="KSO_WM_UNIT_COMPATIBLE" val="0"/>
  <p:tag name="KSO_WM_UNIT_DIAGRAM_ISNUMVISUAL" val="0"/>
  <p:tag name="KSO_WM_UNIT_DIAGRAM_ISREFERUNIT" val="0"/>
  <p:tag name="KSO_WM_DIAGRAM_GROUP_CODE" val="n1-1"/>
  <p:tag name="KSO_WM_UNIT_TYPE" val="n_h_h_x"/>
  <p:tag name="KSO_WM_UNIT_INDEX" val="1_2_1_1"/>
  <p:tag name="KSO_WM_UNIT_ID" val="diagram20231082_1*n_h_h_x*1_2_1_1"/>
  <p:tag name="KSO_WM_TEMPLATE_CATEGORY" val="diagram"/>
  <p:tag name="KSO_WM_TEMPLATE_INDEX" val="20231082"/>
  <p:tag name="KSO_WM_UNIT_LAYERLEVEL" val="1_1_1_1"/>
  <p:tag name="KSO_WM_TAG_VERSION" val="3.0"/>
  <p:tag name="KSO_WM_DIAGRAM_MAX_ITEMCNT" val="6"/>
  <p:tag name="KSO_WM_DIAGRAM_MIN_ITEMCNT" val="2"/>
  <p:tag name="KSO_WM_DIAGRAM_VIRTUALLY_FRAME" val="{&quot;height&quot;:360.5,&quot;width&quot;:824.05}"/>
  <p:tag name="KSO_WM_DIAGRAM_COLOR_MATCH_VALUE" val="{&quot;shape&quot;:{&quot;fill&quot;:{&quot;gradient&quot;:[{&quot;brightness&quot;:0,&quot;colorType&quot;:1,&quot;foreColorIndex&quot;:14,&quot;pos&quot;:0,&quot;transparency&quot;:0},{&quot;brightness&quot;:0,&quot;colorType&quot;:1,&quot;foreColorIndex&quot;:14,&quot;pos&quot;:0.800000011920929,&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10.xml><?xml version="1.0" encoding="utf-8"?>
<p:tagLst xmlns:p="http://schemas.openxmlformats.org/presentationml/2006/main">
  <p:tag name="KSO_WM_SLIDE_ITEM_CNT" val="4"/>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SLIDE_ITEM_CNT" val="4"/>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SLIDE_ITEM_CNT" val="4"/>
  <p:tag name="KSO_WM_SLIDE_ANIMATION_ID" val="3167245"/>
  <p:tag name="KSO_WM_SLIDE_ANIMATION_TYPE" val="1_3_2_3"/>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3_3*n_h_i*1_1_1"/>
  <p:tag name="KSO_WM_TEMPLATE_CATEGORY" val="diagram"/>
  <p:tag name="KSO_WM_TEMPLATE_INDEX" val="20230963"/>
  <p:tag name="KSO_WM_UNIT_LAYERLEVEL" val="1_1_1"/>
  <p:tag name="KSO_WM_TAG_VERSION" val="3.0"/>
  <p:tag name="KSO_WM_DIAGRAM_GROUP_CODE" val="n1-1"/>
  <p:tag name="KSO_WM_DIAGRAM_VERSION" val="3"/>
  <p:tag name="KSO_WM_DIAGRAM_COLOR_TRICK" val="1"/>
  <p:tag name="KSO_WM_DIAGRAM_COLOR_TEXT_CAN_REMOVE" val="n"/>
  <p:tag name="KSO_WM_UNIT_TYPE" val="n_h_i"/>
  <p:tag name="KSO_WM_UNIT_INDEX" val="1_1_1"/>
  <p:tag name="KSO_WM_UNIT_LINE_FORE_SCHEMECOLOR_INDEX" val="5"/>
  <p:tag name="KSO_WM_DIAGRAM_MAX_ITEMCNT" val="6"/>
  <p:tag name="KSO_WM_DIAGRAM_MIN_ITEMCNT" val="2"/>
  <p:tag name="KSO_WM_DIAGRAM_VIRTUALLY_FRAME" val="{&quot;height&quot;:295.95000000000005,&quot;width&quot;:956.3499999999999}"/>
  <p:tag name="KSO_WM_DIAGRAM_COLOR_MATCH_VALUE" val="{&quot;shape&quot;:{&quot;fill&quot;:{&quot;type&quot;:0},&quot;glow&quot;:{&quot;colorType&quot;:0},&quot;line&quot;:{&quot;solidLine&quot;:{&quot;brightness&quot;:0,&quot;colorType&quot;:1,&quot;foreColorIndex&quot;:5,&quot;transparency&quot;:0.800000011920929},&quot;type&quot;:1},&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1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3_3*n_h_i*1_1_2"/>
  <p:tag name="KSO_WM_TEMPLATE_CATEGORY" val="diagram"/>
  <p:tag name="KSO_WM_TEMPLATE_INDEX" val="20230963"/>
  <p:tag name="KSO_WM_UNIT_LAYERLEVEL" val="1_1_1"/>
  <p:tag name="KSO_WM_TAG_VERSION" val="3.0"/>
  <p:tag name="KSO_WM_DIAGRAM_GROUP_CODE" val="n1-1"/>
  <p:tag name="KSO_WM_DIAGRAM_VERSION" val="3"/>
  <p:tag name="KSO_WM_DIAGRAM_COLOR_TRICK" val="1"/>
  <p:tag name="KSO_WM_DIAGRAM_COLOR_TEXT_CAN_REMOVE" val="n"/>
  <p:tag name="KSO_WM_UNIT_TYPE" val="n_h_i"/>
  <p:tag name="KSO_WM_UNIT_INDEX" val="1_1_2"/>
  <p:tag name="KSO_WM_UNIT_FILL_FORE_SCHEMECOLOR_INDEX" val="5"/>
  <p:tag name="KSO_WM_DIAGRAM_MAX_ITEMCNT" val="6"/>
  <p:tag name="KSO_WM_DIAGRAM_MIN_ITEMCNT" val="2"/>
  <p:tag name="KSO_WM_DIAGRAM_VIRTUALLY_FRAME" val="{&quot;height&quot;:295.95000000000005,&quot;width&quot;:956.3499999999999}"/>
  <p:tag name="KSO_WM_DIAGRAM_COLOR_MATCH_VALUE" val="{&quot;shape&quot;:{&quot;fill&quot;:{&quot;solid&quot;:{&quot;brightness&quot;:0.800000011920929,&quot;colorType&quot;:1,&quot;foreColorIndex&quot;:5,&quot;transparency&quot;:0.6499999761581421},&quot;type&quot;:1},&quot;glow&quot;:{&quot;colorType&quot;:0},&quot;line&quot;:{&quot;gradient&quot;:[{&quot;brightness&quot;:0.949999988079071,&quot;colorType&quot;:1,&quot;foreColorIndex&quot;:5,&quot;pos&quot;:0.3700000047683716,&quot;transparency&quot;:0},{&quot;brightness&quot;:0.49000000953674316,&quot;colorType&quot;:1,&quot;foreColorIndex&quot;:5,&quot;pos&quot;:0,&quot;transparency&quot;:0},{&quot;brightness&quot;:0,&quot;colorType&quot;:1,&quot;foreColorIndex&quot;:14,&quot;pos&quot;:1,&quot;transparency&quot;:0},{&quot;brightness&quot;:0.699999988079071,&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2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3_3*n_h_i*1_1_3"/>
  <p:tag name="KSO_WM_TEMPLATE_CATEGORY" val="diagram"/>
  <p:tag name="KSO_WM_TEMPLATE_INDEX" val="20230963"/>
  <p:tag name="KSO_WM_UNIT_LAYERLEVEL" val="1_1_1"/>
  <p:tag name="KSO_WM_TAG_VERSION" val="3.0"/>
  <p:tag name="KSO_WM_DIAGRAM_GROUP_CODE" val="n1-1"/>
  <p:tag name="KSO_WM_DIAGRAM_VERSION" val="3"/>
  <p:tag name="KSO_WM_DIAGRAM_COLOR_TRICK" val="1"/>
  <p:tag name="KSO_WM_DIAGRAM_COLOR_TEXT_CAN_REMOVE" val="n"/>
  <p:tag name="KSO_WM_UNIT_TYPE" val="n_h_i"/>
  <p:tag name="KSO_WM_UNIT_INDEX" val="1_1_3"/>
  <p:tag name="KSO_WM_DIAGRAM_MAX_ITEMCNT" val="6"/>
  <p:tag name="KSO_WM_DIAGRAM_MIN_ITEMCNT" val="2"/>
  <p:tag name="KSO_WM_DIAGRAM_VIRTUALLY_FRAME" val="{&quot;height&quot;:295.95000000000005,&quot;width&quot;:956.3499999999999}"/>
  <p:tag name="KSO_WM_DIAGRAM_COLOR_MATCH_VALUE" val="{&quot;shape&quot;:{&quot;fill&quot;:{&quot;solid&quot;:{&quot;brightness&quot;:0,&quot;colorType&quot;:1,&quot;foreColorIndex&quot;:14,&quot;transparency&quot;:0},&quot;type&quot;:1},&quot;glow&quot;:{&quot;colorType&quot;:0},&quot;line&quot;:{&quot;gradient&quot;:[{&quot;brightness&quot;:0.949999988079071,&quot;colorType&quot;:1,&quot;foreColorIndex&quot;:5,&quot;pos&quot;:0.3700000047683716,&quot;transparency&quot;:0},{&quot;brightness&quot;:0.49000000953674316,&quot;colorType&quot;:1,&quot;foreColorIndex&quot;:5,&quot;pos&quot;:0,&quot;transparency&quot;:0},{&quot;brightness&quot;:0,&quot;colorType&quot;:1,&quot;foreColorIndex&quot;:14,&quot;pos&quot;:1,&quot;transparency&quot;:0},{&quot;brightness&quot;:0.699999988079071,&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2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3_3*n_h_a*1_1_1"/>
  <p:tag name="KSO_WM_TEMPLATE_CATEGORY" val="diagram"/>
  <p:tag name="KSO_WM_TEMPLATE_INDEX" val="20230963"/>
  <p:tag name="KSO_WM_UNIT_LAYERLEVEL" val="1_1_1"/>
  <p:tag name="KSO_WM_TAG_VERSION" val="3.0"/>
  <p:tag name="KSO_WM_UNIT_ISCONTENTSTITLE" val="0"/>
  <p:tag name="KSO_WM_UNIT_ISNUMDGMTITLE" val="0"/>
  <p:tag name="KSO_WM_UNIT_NOCLEAR" val="0"/>
  <p:tag name="KSO_WM_UNIT_VALUE" val="36"/>
  <p:tag name="KSO_WM_DIAGRAM_GROUP_CODE" val="n1-1"/>
  <p:tag name="KSO_WM_UNIT_TYPE" val="n_h_a"/>
  <p:tag name="KSO_WM_UNIT_INDEX" val="1_1_1"/>
  <p:tag name="KSO_WM_DIAGRAM_VERSION" val="3"/>
  <p:tag name="KSO_WM_DIAGRAM_COLOR_TRICK" val="1"/>
  <p:tag name="KSO_WM_DIAGRAM_COLOR_TEXT_CAN_REMOVE" val="n"/>
  <p:tag name="KSO_WM_UNIT_PRESET_TEXT" val="添加标题"/>
  <p:tag name="KSO_WM_UNIT_FILL_FORE_SCHEMECOLOR_INDEX" val="5"/>
  <p:tag name="KSO_WM_DIAGRAM_MAX_ITEMCNT" val="6"/>
  <p:tag name="KSO_WM_DIAGRAM_MIN_ITEMCNT" val="2"/>
  <p:tag name="KSO_WM_DIAGRAM_VIRTUALLY_FRAME" val="{&quot;height&quot;:295.95000000000005,&quot;width&quot;:956.3499999999999}"/>
  <p:tag name="KSO_WM_DIAGRAM_COLOR_MATCH_VALUE" val="{&quot;shape&quot;:{&quot;fill&quot;:{&quot;gradient&quot;:[{&quot;brightness&quot;:0,&quot;colorType&quot;:1,&quot;foreColorIndex&quot;:5,&quot;pos&quot;:0.4399999976158142,&quot;transparency&quot;:0},{&quot;brightness&quot;:0.6000000238418579,&quot;colorType&quot;:1,&quot;foreColorIndex&quot;:5,&quot;pos&quot;:0,&quot;transparency&quot;:0},{&quot;brightness&quot;:0,&quot;colorType&quot;:1,&quot;foreColorIndex&quot;:5,&quot;pos&quot;:0.6600000262260437,&quot;transparency&quot;:0},{&quot;brightness&quot;:0,&quot;colorType&quot;:1,&quot;foreColorIndex&quot;:5,&quot;pos&quot;:1,&quot;transparency&quot;:0}],&quot;type&quot;:3},&quot;glow&quot;:{&quot;colorType&quot;:0},&quot;line&quot;:{&quot;gradient&quot;:[{&quot;brightness&quot;:0.949999988079071,&quot;colorType&quot;:1,&quot;foreColorIndex&quot;:5,&quot;pos&quot;:0.3700000047683716,&quot;transparency&quot;:0},{&quot;brightness&quot;:0.550000011920929,&quot;colorType&quot;:1,&quot;foreColorIndex&quot;:5,&quot;pos&quot;:0,&quot;transparency&quot;:0},{&quot;brightness&quot;:0,&quot;colorType&quot;:1,&quot;foreColorIndex&quot;:14,&quot;pos&quot;:1,&quot;transparency&quot;:0},{&quot;brightness&quot;:0.699999988079071,&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2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3_3*n_h_i*1_1_4"/>
  <p:tag name="KSO_WM_TEMPLATE_CATEGORY" val="diagram"/>
  <p:tag name="KSO_WM_TEMPLATE_INDEX" val="20230963"/>
  <p:tag name="KSO_WM_UNIT_LAYERLEVEL" val="1_1_1"/>
  <p:tag name="KSO_WM_TAG_VERSION" val="3.0"/>
  <p:tag name="KSO_WM_DIAGRAM_GROUP_CODE" val="n1-1"/>
  <p:tag name="KSO_WM_DIAGRAM_VERSION" val="3"/>
  <p:tag name="KSO_WM_DIAGRAM_COLOR_TRICK" val="1"/>
  <p:tag name="KSO_WM_DIAGRAM_COLOR_TEXT_CAN_REMOVE" val="n"/>
  <p:tag name="KSO_WM_UNIT_TYPE" val="n_h_i"/>
  <p:tag name="KSO_WM_UNIT_INDEX" val="1_1_4"/>
  <p:tag name="KSO_WM_DIAGRAM_MAX_ITEMCNT" val="6"/>
  <p:tag name="KSO_WM_DIAGRAM_MIN_ITEMCNT" val="2"/>
  <p:tag name="KSO_WM_DIAGRAM_VIRTUALLY_FRAME" val="{&quot;height&quot;:295.95000000000005,&quot;width&quot;:956.3499999999999}"/>
  <p:tag name="KSO_WM_DIAGRAM_COLOR_MATCH_VALUE" val="{&quot;shape&quot;:{&quot;fill&quot;:{&quot;type&quot;:0},&quot;glow&quot;:{&quot;colorType&quot;:0},&quot;line&quot;:{&quot;solidLine&quot;:{&quot;brightness&quot;:-0.05000000074505806,&quot;colorType&quot;:1,&quot;foreColorIndex&quot;:14,&quot;transparency&quot;:0},&quot;type&quot;:1},&quot;shadow&quot;:{&quot;brightness&quot;:-0.15000000596046448,&quot;colorType&quot;:1,&quot;foreColorIndex&quot;:14,&quot;transparency&quot;:0.5},&quot;threeD&quot;:{&quot;curvedSurface&quot;:{&quot;brightness&quot;:0,&quot;colorType&quot;:2,&quot;rgb&quot;:&quot;#000000&quot;},&quot;depth&quot;:{&quot;colorType&quot;:0}}},&quot;text&quot;:{&quot;fill&quot;:{},&quot;glow&quot;:{},&quot;line&quot;:{},&quot;shadow&quot;:{},&quot;threeD&quot;:{}}}"/>
</p:tagLst>
</file>

<file path=ppt/tags/tag2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3_3*n_h_h_i*1_2_3_2"/>
  <p:tag name="KSO_WM_TEMPLATE_CATEGORY" val="diagram"/>
  <p:tag name="KSO_WM_TEMPLATE_INDEX" val="20230963"/>
  <p:tag name="KSO_WM_UNIT_LAYERLEVEL" val="1_1_1_1"/>
  <p:tag name="KSO_WM_TAG_VERSION" val="3.0"/>
  <p:tag name="KSO_WM_DIAGRAM_GROUP_CODE" val="n1-1"/>
  <p:tag name="KSO_WM_DIAGRAM_VERSION" val="3"/>
  <p:tag name="KSO_WM_DIAGRAM_COLOR_TRICK" val="1"/>
  <p:tag name="KSO_WM_DIAGRAM_COLOR_TEXT_CAN_REMOVE" val="n"/>
  <p:tag name="KSO_WM_UNIT_TYPE" val="n_h_h_i"/>
  <p:tag name="KSO_WM_UNIT_INDEX" val="1_2_3_2"/>
  <p:tag name="KSO_WM_DIAGRAM_MAX_ITEMCNT" val="6"/>
  <p:tag name="KSO_WM_DIAGRAM_MIN_ITEMCNT" val="2"/>
  <p:tag name="KSO_WM_DIAGRAM_VIRTUALLY_FRAME" val="{&quot;height&quot;:295.95000000000005,&quot;width&quot;:956.3499999999999}"/>
  <p:tag name="KSO_WM_DIAGRAM_COLOR_MATCH_VALUE" val="{&quot;shape&quot;:{&quot;fill&quot;:{&quot;solid&quot;:{&quot;brightness&quot;:0,&quot;colorType&quot;:1,&quot;foreColorIndex&quot;:14,&quot;transparency&quot;:0},&quot;type&quot;:1},&quot;glow&quot;:{&quot;colorType&quot;:0},&quot;line&quot;:{&quot;gradient&quot;:[{&quot;brightness&quot;:0,&quot;colorType&quot;:1,&quot;foreColorIndex&quot;:5,&quot;pos&quot;:0.3700000047683716,&quot;transparency&quot;:0},{&quot;brightness&quot;:0.550000011920929,&quot;colorType&quot;:1,&quot;foreColorIndex&quot;:5,&quot;pos&quot;:0,&quot;transparency&quot;:0},{&quot;brightness&quot;:0,&quot;colorType&quot;:1,&quot;foreColorIndex&quot;:5,&quot;pos&quot;:1,&quot;transparency&quot;:0},{&quot;brightness&quot;:0.699999988079071,&quot;colorType&quot;:1,&quot;foreColorIndex&quot;:5,&quot;pos&quot;:0.7099999785423279,&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2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3_3*n_h_h_i*1_2_2_1"/>
  <p:tag name="KSO_WM_TEMPLATE_CATEGORY" val="diagram"/>
  <p:tag name="KSO_WM_TEMPLATE_INDEX" val="20230963"/>
  <p:tag name="KSO_WM_UNIT_LAYERLEVEL" val="1_1_1_1"/>
  <p:tag name="KSO_WM_TAG_VERSION" val="3.0"/>
  <p:tag name="KSO_WM_DIAGRAM_GROUP_CODE" val="n1-1"/>
  <p:tag name="KSO_WM_DIAGRAM_VERSION" val="3"/>
  <p:tag name="KSO_WM_DIAGRAM_COLOR_TRICK" val="1"/>
  <p:tag name="KSO_WM_DIAGRAM_COLOR_TEXT_CAN_REMOVE" val="n"/>
  <p:tag name="KSO_WM_UNIT_TYPE" val="n_h_h_i"/>
  <p:tag name="KSO_WM_UNIT_INDEX" val="1_2_2_1"/>
  <p:tag name="KSO_WM_DIAGRAM_MAX_ITEMCNT" val="6"/>
  <p:tag name="KSO_WM_DIAGRAM_MIN_ITEMCNT" val="2"/>
  <p:tag name="KSO_WM_DIAGRAM_VIRTUALLY_FRAME" val="{&quot;height&quot;:295.95000000000005,&quot;width&quot;:956.3499999999999}"/>
  <p:tag name="KSO_WM_DIAGRAM_COLOR_MATCH_VALUE" val="{&quot;shape&quot;:{&quot;fill&quot;:{&quot;solid&quot;:{&quot;brightness&quot;:0,&quot;colorType&quot;:1,&quot;foreColorIndex&quot;:14,&quot;transparency&quot;:0},&quot;type&quot;:1},&quot;glow&quot;:{&quot;colorType&quot;:0},&quot;line&quot;:{&quot;gradient&quot;:[{&quot;brightness&quot;:0,&quot;colorType&quot;:1,&quot;foreColorIndex&quot;:5,&quot;pos&quot;:0.3700000047683716,&quot;transparency&quot;:0},{&quot;brightness&quot;:0.550000011920929,&quot;colorType&quot;:1,&quot;foreColorIndex&quot;:5,&quot;pos&quot;:0,&quot;transparency&quot;:0},{&quot;brightness&quot;:0,&quot;colorType&quot;:1,&quot;foreColorIndex&quot;:5,&quot;pos&quot;:1,&quot;transparency&quot;:0},{&quot;brightness&quot;:0.699999988079071,&quot;colorType&quot;:1,&quot;foreColorIndex&quot;:5,&quot;pos&quot;:0.7099999785423279,&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2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3_3*n_h_h_i*1_2_2_2"/>
  <p:tag name="KSO_WM_TEMPLATE_CATEGORY" val="diagram"/>
  <p:tag name="KSO_WM_TEMPLATE_INDEX" val="20230963"/>
  <p:tag name="KSO_WM_UNIT_LAYERLEVEL" val="1_1_1_1"/>
  <p:tag name="KSO_WM_TAG_VERSION" val="3.0"/>
  <p:tag name="KSO_WM_DIAGRAM_GROUP_CODE" val="n1-1"/>
  <p:tag name="KSO_WM_DIAGRAM_VERSION" val="3"/>
  <p:tag name="KSO_WM_DIAGRAM_COLOR_TRICK" val="1"/>
  <p:tag name="KSO_WM_DIAGRAM_COLOR_TEXT_CAN_REMOVE" val="n"/>
  <p:tag name="KSO_WM_UNIT_TYPE" val="n_h_h_i"/>
  <p:tag name="KSO_WM_UNIT_INDEX" val="1_2_2_2"/>
  <p:tag name="KSO_WM_UNIT_FILL_FORE_SCHEMECOLOR_INDEX" val="5"/>
  <p:tag name="KSO_WM_DIAGRAM_MAX_ITEMCNT" val="6"/>
  <p:tag name="KSO_WM_DIAGRAM_MIN_ITEMCNT" val="2"/>
  <p:tag name="KSO_WM_DIAGRAM_VIRTUALLY_FRAME" val="{&quot;height&quot;:295.95000000000005,&quot;width&quot;:956.3499999999999}"/>
  <p:tag name="KSO_WM_DIAGRAM_COLOR_MATCH_VALUE" val="{&quot;shape&quot;:{&quot;fill&quot;:{&quot;gradient&quot;:[{&quot;brightness&quot;:0,&quot;colorType&quot;:1,&quot;foreColorIndex&quot;:5,&quot;pos&quot;:0.4399999976158142,&quot;transparency&quot;:0},{&quot;brightness&quot;:0.6000000238418579,&quot;colorType&quot;:1,&quot;foreColorIndex&quot;:5,&quot;pos&quot;:0,&quot;transparency&quot;:0},{&quot;brightness&quot;:0,&quot;colorType&quot;:1,&quot;foreColorIndex&quot;:5,&quot;pos&quot;:0.6600000262260437,&quot;transparency&quot;:0},{&quot;brightness&quot;:0,&quot;colorType&quot;:1,&quot;foreColorIndex&quot;:5,&quot;pos&quot;:1,&quot;transparency&quot;:0}],&quot;type&quot;:3},&quot;glow&quot;:{&quot;colorType&quot;:0},&quot;line&quot;:{&quot;gradient&quot;:[{&quot;brightness&quot;:0,&quot;colorType&quot;:2,&quot;pos&quot;:0.3700000047683716,&quot;rgb&quot;:&quot;#ffffff&quot;,&quot;transparency&quot;:0},{&quot;brightness&quot;:0.550000011920929,&quot;colorType&quot;:1,&quot;foreColorIndex&quot;:5,&quot;pos&quot;:0,&quot;transparency&quot;:0},{&quot;brightness&quot;:0,&quot;colorType&quot;:2,&quot;pos&quot;:1,&quot;rgb&quot;:&quot;#ffffff&quot;,&quot;transparency&quot;:0},{&quot;brightness&quot;:0.699999988079071,&quot;colorType&quot;:1,&quot;foreColorIndex&quot;:5,&quot;pos&quot;:0.7099999785423279,&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2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3_3*n_h_h_i*1_2_3_1"/>
  <p:tag name="KSO_WM_TEMPLATE_CATEGORY" val="diagram"/>
  <p:tag name="KSO_WM_TEMPLATE_INDEX" val="20230963"/>
  <p:tag name="KSO_WM_UNIT_LAYERLEVEL" val="1_1_1_1"/>
  <p:tag name="KSO_WM_TAG_VERSION" val="3.0"/>
  <p:tag name="KSO_WM_DIAGRAM_GROUP_CODE" val="n1-1"/>
  <p:tag name="KSO_WM_DIAGRAM_VERSION" val="3"/>
  <p:tag name="KSO_WM_DIAGRAM_COLOR_TRICK" val="1"/>
  <p:tag name="KSO_WM_DIAGRAM_COLOR_TEXT_CAN_REMOVE" val="n"/>
  <p:tag name="KSO_WM_UNIT_TYPE" val="n_h_h_i"/>
  <p:tag name="KSO_WM_UNIT_INDEX" val="1_2_3_1"/>
  <p:tag name="KSO_WM_UNIT_FILL_FORE_SCHEMECOLOR_INDEX" val="5"/>
  <p:tag name="KSO_WM_DIAGRAM_MAX_ITEMCNT" val="6"/>
  <p:tag name="KSO_WM_DIAGRAM_MIN_ITEMCNT" val="2"/>
  <p:tag name="KSO_WM_DIAGRAM_VIRTUALLY_FRAME" val="{&quot;height&quot;:295.95000000000005,&quot;width&quot;:956.3499999999999}"/>
  <p:tag name="KSO_WM_DIAGRAM_COLOR_MATCH_VALUE" val="{&quot;shape&quot;:{&quot;fill&quot;:{&quot;gradient&quot;:[{&quot;brightness&quot;:0,&quot;colorType&quot;:1,&quot;foreColorIndex&quot;:5,&quot;pos&quot;:0.4399999976158142,&quot;transparency&quot;:0},{&quot;brightness&quot;:0.6000000238418579,&quot;colorType&quot;:1,&quot;foreColorIndex&quot;:5,&quot;pos&quot;:0,&quot;transparency&quot;:0},{&quot;brightness&quot;:0,&quot;colorType&quot;:1,&quot;foreColorIndex&quot;:5,&quot;pos&quot;:0.6600000262260437,&quot;transparency&quot;:0},{&quot;brightness&quot;:0,&quot;colorType&quot;:1,&quot;foreColorIndex&quot;:5,&quot;pos&quot;:1,&quot;transparency&quot;:0}],&quot;type&quot;:3},&quot;glow&quot;:{&quot;colorType&quot;:0},&quot;line&quot;:{&quot;gradient&quot;:[{&quot;brightness&quot;:0,&quot;colorType&quot;:2,&quot;pos&quot;:0.3700000047683716,&quot;rgb&quot;:&quot;#ffffff&quot;,&quot;transparency&quot;:0},{&quot;brightness&quot;:0.550000011920929,&quot;colorType&quot;:1,&quot;foreColorIndex&quot;:5,&quot;pos&quot;:0,&quot;transparency&quot;:0},{&quot;brightness&quot;:0,&quot;colorType&quot;:2,&quot;pos&quot;:1,&quot;rgb&quot;:&quot;#ffffff&quot;,&quot;transparency&quot;:0},{&quot;brightness&quot;:0.699999988079071,&quot;colorType&quot;:1,&quot;foreColorIndex&quot;:5,&quot;pos&quot;:0.7099999785423279,&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2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3_3*n_h_h_i*1_2_1_1"/>
  <p:tag name="KSO_WM_TEMPLATE_CATEGORY" val="diagram"/>
  <p:tag name="KSO_WM_TEMPLATE_INDEX" val="20230963"/>
  <p:tag name="KSO_WM_UNIT_LAYERLEVEL" val="1_1_1_1"/>
  <p:tag name="KSO_WM_TAG_VERSION" val="3.0"/>
  <p:tag name="KSO_WM_DIAGRAM_GROUP_CODE" val="n1-1"/>
  <p:tag name="KSO_WM_DIAGRAM_VERSION" val="3"/>
  <p:tag name="KSO_WM_DIAGRAM_COLOR_TRICK" val="1"/>
  <p:tag name="KSO_WM_DIAGRAM_COLOR_TEXT_CAN_REMOVE" val="n"/>
  <p:tag name="KSO_WM_UNIT_TYPE" val="n_h_h_i"/>
  <p:tag name="KSO_WM_UNIT_INDEX" val="1_2_1_1"/>
  <p:tag name="KSO_WM_DIAGRAM_MAX_ITEMCNT" val="6"/>
  <p:tag name="KSO_WM_DIAGRAM_MIN_ITEMCNT" val="2"/>
  <p:tag name="KSO_WM_DIAGRAM_VIRTUALLY_FRAME" val="{&quot;height&quot;:295.95000000000005,&quot;width&quot;:956.3499999999999}"/>
  <p:tag name="KSO_WM_DIAGRAM_COLOR_MATCH_VALUE" val="{&quot;shape&quot;:{&quot;fill&quot;:{&quot;solid&quot;:{&quot;brightness&quot;:0,&quot;colorType&quot;:1,&quot;foreColorIndex&quot;:14,&quot;transparency&quot;:0},&quot;type&quot;:1},&quot;glow&quot;:{&quot;colorType&quot;:0},&quot;line&quot;:{&quot;gradient&quot;:[{&quot;brightness&quot;:0,&quot;colorType&quot;:1,&quot;foreColorIndex&quot;:5,&quot;pos&quot;:0.3700000047683716,&quot;transparency&quot;:0},{&quot;brightness&quot;:0.550000011920929,&quot;colorType&quot;:1,&quot;foreColorIndex&quot;:5,&quot;pos&quot;:0,&quot;transparency&quot;:0},{&quot;brightness&quot;:0,&quot;colorType&quot;:1,&quot;foreColorIndex&quot;:5,&quot;pos&quot;:1,&quot;transparency&quot;:0},{&quot;brightness&quot;:0.699999988079071,&quot;colorType&quot;:1,&quot;foreColorIndex&quot;:5,&quot;pos&quot;:0.7099999785423279,&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2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3_3*n_h_h_i*1_2_1_2"/>
  <p:tag name="KSO_WM_TEMPLATE_CATEGORY" val="diagram"/>
  <p:tag name="KSO_WM_TEMPLATE_INDEX" val="20230963"/>
  <p:tag name="KSO_WM_UNIT_LAYERLEVEL" val="1_1_1_1"/>
  <p:tag name="KSO_WM_TAG_VERSION" val="3.0"/>
  <p:tag name="KSO_WM_DIAGRAM_GROUP_CODE" val="n1-1"/>
  <p:tag name="KSO_WM_DIAGRAM_VERSION" val="3"/>
  <p:tag name="KSO_WM_DIAGRAM_COLOR_TRICK" val="1"/>
  <p:tag name="KSO_WM_DIAGRAM_COLOR_TEXT_CAN_REMOVE" val="n"/>
  <p:tag name="KSO_WM_UNIT_TYPE" val="n_h_h_i"/>
  <p:tag name="KSO_WM_UNIT_INDEX" val="1_2_1_2"/>
  <p:tag name="KSO_WM_UNIT_FILL_FORE_SCHEMECOLOR_INDEX" val="5"/>
  <p:tag name="KSO_WM_DIAGRAM_MAX_ITEMCNT" val="6"/>
  <p:tag name="KSO_WM_DIAGRAM_MIN_ITEMCNT" val="2"/>
  <p:tag name="KSO_WM_DIAGRAM_VIRTUALLY_FRAME" val="{&quot;height&quot;:295.95000000000005,&quot;width&quot;:956.3499999999999}"/>
  <p:tag name="KSO_WM_DIAGRAM_COLOR_MATCH_VALUE" val="{&quot;shape&quot;:{&quot;fill&quot;:{&quot;gradient&quot;:[{&quot;brightness&quot;:0,&quot;colorType&quot;:1,&quot;foreColorIndex&quot;:5,&quot;pos&quot;:0.4399999976158142,&quot;transparency&quot;:0},{&quot;brightness&quot;:0.6000000238418579,&quot;colorType&quot;:1,&quot;foreColorIndex&quot;:5,&quot;pos&quot;:0,&quot;transparency&quot;:0},{&quot;brightness&quot;:0,&quot;colorType&quot;:1,&quot;foreColorIndex&quot;:5,&quot;pos&quot;:0.6600000262260437,&quot;transparency&quot;:0},{&quot;brightness&quot;:0,&quot;colorType&quot;:1,&quot;foreColorIndex&quot;:5,&quot;pos&quot;:1,&quot;transparency&quot;:0}],&quot;type&quot;:3},&quot;glow&quot;:{&quot;colorType&quot;:0},&quot;line&quot;:{&quot;gradient&quot;:[{&quot;brightness&quot;:0,&quot;colorType&quot;:2,&quot;pos&quot;:0.3700000047683716,&quot;rgb&quot;:&quot;#ffffff&quot;,&quot;transparency&quot;:0},{&quot;brightness&quot;:0.550000011920929,&quot;colorType&quot;:1,&quot;foreColorIndex&quot;:5,&quot;pos&quot;:0,&quot;transparency&quot;:0},{&quot;brightness&quot;:0,&quot;colorType&quot;:2,&quot;pos&quot;:1,&quot;rgb&quot;:&quot;#ffffff&quot;,&quot;transparency&quot;:0},{&quot;brightness&quot;:0.699999988079071,&quot;colorType&quot;:1,&quot;foreColorIndex&quot;:5,&quot;pos&quot;:0.7099999785423279,&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2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3_3*n_h_h_i*1_2_4_1"/>
  <p:tag name="KSO_WM_TEMPLATE_CATEGORY" val="diagram"/>
  <p:tag name="KSO_WM_TEMPLATE_INDEX" val="20230963"/>
  <p:tag name="KSO_WM_UNIT_LAYERLEVEL" val="1_1_1_1"/>
  <p:tag name="KSO_WM_TAG_VERSION" val="3.0"/>
  <p:tag name="KSO_WM_DIAGRAM_GROUP_CODE" val="n1-1"/>
  <p:tag name="KSO_WM_DIAGRAM_VERSION" val="3"/>
  <p:tag name="KSO_WM_DIAGRAM_COLOR_TRICK" val="1"/>
  <p:tag name="KSO_WM_DIAGRAM_COLOR_TEXT_CAN_REMOVE" val="n"/>
  <p:tag name="KSO_WM_UNIT_TYPE" val="n_h_h_i"/>
  <p:tag name="KSO_WM_UNIT_INDEX" val="1_2_4_1"/>
  <p:tag name="KSO_WM_DIAGRAM_MAX_ITEMCNT" val="6"/>
  <p:tag name="KSO_WM_DIAGRAM_MIN_ITEMCNT" val="2"/>
  <p:tag name="KSO_WM_DIAGRAM_VIRTUALLY_FRAME" val="{&quot;height&quot;:295.95000000000005,&quot;width&quot;:956.3499999999999}"/>
  <p:tag name="KSO_WM_DIAGRAM_COLOR_MATCH_VALUE" val="{&quot;shape&quot;:{&quot;fill&quot;:{&quot;solid&quot;:{&quot;brightness&quot;:0,&quot;colorType&quot;:1,&quot;foreColorIndex&quot;:14,&quot;transparency&quot;:0},&quot;type&quot;:1},&quot;glow&quot;:{&quot;colorType&quot;:0},&quot;line&quot;:{&quot;gradient&quot;:[{&quot;brightness&quot;:0,&quot;colorType&quot;:1,&quot;foreColorIndex&quot;:5,&quot;pos&quot;:0.3700000047683716,&quot;transparency&quot;:0},{&quot;brightness&quot;:0.550000011920929,&quot;colorType&quot;:1,&quot;foreColorIndex&quot;:5,&quot;pos&quot;:0,&quot;transparency&quot;:0},{&quot;brightness&quot;:0,&quot;colorType&quot;:1,&quot;foreColorIndex&quot;:5,&quot;pos&quot;:1,&quot;transparency&quot;:0},{&quot;brightness&quot;:0.699999988079071,&quot;colorType&quot;:1,&quot;foreColorIndex&quot;:5,&quot;pos&quot;:0.7099999785423279,&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3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3_3*n_h_h_i*1_2_4_2"/>
  <p:tag name="KSO_WM_TEMPLATE_CATEGORY" val="diagram"/>
  <p:tag name="KSO_WM_TEMPLATE_INDEX" val="20230963"/>
  <p:tag name="KSO_WM_UNIT_LAYERLEVEL" val="1_1_1_1"/>
  <p:tag name="KSO_WM_TAG_VERSION" val="3.0"/>
  <p:tag name="KSO_WM_DIAGRAM_GROUP_CODE" val="n1-1"/>
  <p:tag name="KSO_WM_DIAGRAM_VERSION" val="3"/>
  <p:tag name="KSO_WM_DIAGRAM_COLOR_TRICK" val="1"/>
  <p:tag name="KSO_WM_DIAGRAM_COLOR_TEXT_CAN_REMOVE" val="n"/>
  <p:tag name="KSO_WM_UNIT_TYPE" val="n_h_h_i"/>
  <p:tag name="KSO_WM_UNIT_INDEX" val="1_2_4_2"/>
  <p:tag name="KSO_WM_UNIT_FILL_FORE_SCHEMECOLOR_INDEX" val="5"/>
  <p:tag name="KSO_WM_DIAGRAM_MAX_ITEMCNT" val="6"/>
  <p:tag name="KSO_WM_DIAGRAM_MIN_ITEMCNT" val="2"/>
  <p:tag name="KSO_WM_DIAGRAM_VIRTUALLY_FRAME" val="{&quot;height&quot;:295.95000000000005,&quot;width&quot;:956.3499999999999}"/>
  <p:tag name="KSO_WM_DIAGRAM_COLOR_MATCH_VALUE" val="{&quot;shape&quot;:{&quot;fill&quot;:{&quot;gradient&quot;:[{&quot;brightness&quot;:0,&quot;colorType&quot;:1,&quot;foreColorIndex&quot;:5,&quot;pos&quot;:0.4399999976158142,&quot;transparency&quot;:0},{&quot;brightness&quot;:0.6000000238418579,&quot;colorType&quot;:1,&quot;foreColorIndex&quot;:5,&quot;pos&quot;:0,&quot;transparency&quot;:0},{&quot;brightness&quot;:0,&quot;colorType&quot;:1,&quot;foreColorIndex&quot;:5,&quot;pos&quot;:0.6600000262260437,&quot;transparency&quot;:0},{&quot;brightness&quot;:0,&quot;colorType&quot;:1,&quot;foreColorIndex&quot;:5,&quot;pos&quot;:1,&quot;transparency&quot;:0}],&quot;type&quot;:3},&quot;glow&quot;:{&quot;colorType&quot;:0},&quot;line&quot;:{&quot;gradient&quot;:[{&quot;brightness&quot;:0,&quot;colorType&quot;:2,&quot;pos&quot;:0.3700000047683716,&quot;rgb&quot;:&quot;#ffffff&quot;,&quot;transparency&quot;:0},{&quot;brightness&quot;:0.550000011920929,&quot;colorType&quot;:1,&quot;foreColorIndex&quot;:5,&quot;pos&quot;:0,&quot;transparency&quot;:0},{&quot;brightness&quot;:0,&quot;colorType&quot;:2,&quot;pos&quot;:1,&quot;rgb&quot;:&quot;#ffffff&quot;,&quot;transparency&quot;:0},{&quot;brightness&quot;:0.699999988079071,&quot;colorType&quot;:1,&quot;foreColorIndex&quot;:5,&quot;pos&quot;:0.7099999785423279,&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3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0963_3*n_h_h_f*1_2_2_1"/>
  <p:tag name="KSO_WM_TEMPLATE_CATEGORY" val="diagram"/>
  <p:tag name="KSO_WM_TEMPLATE_INDEX" val="20230963"/>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单击此处输入你的智能图形项正文&#10;文字是您思想的提炼"/>
  <p:tag name="KSO_WM_DIAGRAM_MAX_ITEMCNT" val="6"/>
  <p:tag name="KSO_WM_DIAGRAM_MIN_ITEMCNT" val="2"/>
  <p:tag name="KSO_WM_DIAGRAM_VIRTUALLY_FRAME" val="{&quot;height&quot;:295.95000000000005,&quot;width&quot;:956.34999999999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3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0963_3*n_h_h_f*1_2_1_1"/>
  <p:tag name="KSO_WM_TEMPLATE_CATEGORY" val="diagram"/>
  <p:tag name="KSO_WM_TEMPLATE_INDEX" val="20230963"/>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单击此处输入你的智能图形项正文&#10;文字是您思想的提炼"/>
  <p:tag name="KSO_WM_DIAGRAM_MAX_ITEMCNT" val="6"/>
  <p:tag name="KSO_WM_DIAGRAM_MIN_ITEMCNT" val="2"/>
  <p:tag name="KSO_WM_DIAGRAM_VIRTUALLY_FRAME" val="{&quot;height&quot;:295.95000000000005,&quot;width&quot;:956.34999999999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3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0963_3*n_h_h_f*1_2_3_1"/>
  <p:tag name="KSO_WM_TEMPLATE_CATEGORY" val="diagram"/>
  <p:tag name="KSO_WM_TEMPLATE_INDEX" val="20230963"/>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单击此处输入你的智能图形项正文&#10;文字是您思想的提炼"/>
  <p:tag name="KSO_WM_DIAGRAM_MAX_ITEMCNT" val="6"/>
  <p:tag name="KSO_WM_DIAGRAM_MIN_ITEMCNT" val="2"/>
  <p:tag name="KSO_WM_DIAGRAM_VIRTUALLY_FRAME" val="{&quot;height&quot;:295.95000000000005,&quot;width&quot;:956.34999999999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3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4_1"/>
  <p:tag name="KSO_WM_UNIT_ID" val="diagram20230963_3*n_h_h_f*1_2_4_1"/>
  <p:tag name="KSO_WM_TEMPLATE_CATEGORY" val="diagram"/>
  <p:tag name="KSO_WM_TEMPLATE_INDEX" val="20230963"/>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单击此处输入你的智能图形项正文&#10;文字是您思想的提炼"/>
  <p:tag name="KSO_WM_DIAGRAM_MAX_ITEMCNT" val="6"/>
  <p:tag name="KSO_WM_DIAGRAM_MIN_ITEMCNT" val="2"/>
  <p:tag name="KSO_WM_DIAGRAM_VIRTUALLY_FRAME" val="{&quot;height&quot;:295.95000000000005,&quot;width&quot;:956.34999999999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3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3_3*n_h_i*1_1_5"/>
  <p:tag name="KSO_WM_TEMPLATE_CATEGORY" val="diagram"/>
  <p:tag name="KSO_WM_TEMPLATE_INDEX" val="20230963"/>
  <p:tag name="KSO_WM_UNIT_LAYERLEVEL" val="1_1_1"/>
  <p:tag name="KSO_WM_TAG_VERSION" val="3.0"/>
  <p:tag name="KSO_WM_DIAGRAM_GROUP_CODE" val="n1-1"/>
  <p:tag name="KSO_WM_DIAGRAM_VERSION" val="3"/>
  <p:tag name="KSO_WM_DIAGRAM_COLOR_TRICK" val="1"/>
  <p:tag name="KSO_WM_DIAGRAM_COLOR_TEXT_CAN_REMOVE" val="n"/>
  <p:tag name="KSO_WM_UNIT_TYPE" val="n_h_i"/>
  <p:tag name="KSO_WM_UNIT_INDEX" val="1_1_5"/>
  <p:tag name="KSO_WM_DIAGRAM_MAX_ITEMCNT" val="6"/>
  <p:tag name="KSO_WM_DIAGRAM_MIN_ITEMCNT" val="2"/>
  <p:tag name="KSO_WM_DIAGRAM_VIRTUALLY_FRAME" val="{&quot;height&quot;:295.95000000000005,&quot;width&quot;:956.3499999999999}"/>
  <p:tag name="KSO_WM_DIAGRAM_COLOR_MATCH_VALUE" val="{&quot;shape&quot;:{&quot;fill&quot;:{&quot;type&quot;:0},&quot;glow&quot;:{&quot;colorType&quot;:0},&quot;line&quot;:{&quot;gradient&quot;:[{&quot;brightness&quot;:0,&quot;colorType&quot;:2,&quot;pos&quot;:0,&quot;rgb&quot;:&quot;#afc6ff&quot;,&quot;transparency&quot;:1},{&quot;brightness&quot;:0,&quot;colorType&quot;:2,&quot;pos&quot;:1,&quot;rgb&quot;:&quot;#376fff&quot;,&quot;transparency&quot;:1},{&quot;brightness&quot;:0,&quot;colorType&quot;:2,&quot;pos&quot;:0.5,&quot;rgb&quot;:&quot;#ffffff&quot;,&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23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3_3*n_h_h_x*1_2_4_1"/>
  <p:tag name="KSO_WM_TEMPLATE_CATEGORY" val="diagram"/>
  <p:tag name="KSO_WM_TEMPLATE_INDEX" val="20230963"/>
  <p:tag name="KSO_WM_UNIT_LAYERLEVEL" val="1_1_1_1"/>
  <p:tag name="KSO_WM_TAG_VERSION" val="3.0"/>
  <p:tag name="KSO_WM_UNIT_VALUE" val="52*82"/>
  <p:tag name="KSO_WM_DIAGRAM_GROUP_CODE" val="n1-1"/>
  <p:tag name="KSO_WM_UNIT_TYPE" val="n_h_h_x"/>
  <p:tag name="KSO_WM_UNIT_INDEX" val="1_2_4_1"/>
  <p:tag name="KSO_WM_DIAGRAM_VERSION" val="3"/>
  <p:tag name="KSO_WM_DIAGRAM_COLOR_TRICK" val="1"/>
  <p:tag name="KSO_WM_DIAGRAM_COLOR_TEXT_CAN_REMOVE" val="n"/>
  <p:tag name="KSO_WM_DIAGRAM_MAX_ITEMCNT" val="6"/>
  <p:tag name="KSO_WM_DIAGRAM_MIN_ITEMCNT" val="2"/>
  <p:tag name="KSO_WM_DIAGRAM_VIRTUALLY_FRAME" val="{&quot;height&quot;:295.95000000000005,&quot;width&quot;:956.3499999999999}"/>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3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3_3*n_h_h_x*1_2_3_1"/>
  <p:tag name="KSO_WM_TEMPLATE_CATEGORY" val="diagram"/>
  <p:tag name="KSO_WM_TEMPLATE_INDEX" val="20230963"/>
  <p:tag name="KSO_WM_UNIT_LAYERLEVEL" val="1_1_1_1"/>
  <p:tag name="KSO_WM_TAG_VERSION" val="3.0"/>
  <p:tag name="KSO_WM_UNIT_VALUE" val="76*78"/>
  <p:tag name="KSO_WM_DIAGRAM_GROUP_CODE" val="n1-1"/>
  <p:tag name="KSO_WM_UNIT_TYPE" val="n_h_h_x"/>
  <p:tag name="KSO_WM_UNIT_INDEX" val="1_2_3_1"/>
  <p:tag name="KSO_WM_DIAGRAM_VERSION" val="3"/>
  <p:tag name="KSO_WM_DIAGRAM_COLOR_TRICK" val="1"/>
  <p:tag name="KSO_WM_DIAGRAM_COLOR_TEXT_CAN_REMOVE" val="n"/>
  <p:tag name="KSO_WM_DIAGRAM_MAX_ITEMCNT" val="6"/>
  <p:tag name="KSO_WM_DIAGRAM_MIN_ITEMCNT" val="2"/>
  <p:tag name="KSO_WM_DIAGRAM_VIRTUALLY_FRAME" val="{&quot;height&quot;:295.95000000000005,&quot;width&quot;:956.3499999999999}"/>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3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3_3*n_h_h_x*1_2_2_1"/>
  <p:tag name="KSO_WM_TEMPLATE_CATEGORY" val="diagram"/>
  <p:tag name="KSO_WM_TEMPLATE_INDEX" val="20230963"/>
  <p:tag name="KSO_WM_UNIT_LAYERLEVEL" val="1_1_1_1"/>
  <p:tag name="KSO_WM_TAG_VERSION" val="3.0"/>
  <p:tag name="KSO_WM_UNIT_VALUE" val="84*72"/>
  <p:tag name="KSO_WM_DIAGRAM_GROUP_CODE" val="n1-1"/>
  <p:tag name="KSO_WM_UNIT_TYPE" val="n_h_h_x"/>
  <p:tag name="KSO_WM_UNIT_INDEX" val="1_2_2_1"/>
  <p:tag name="KSO_WM_DIAGRAM_VERSION" val="3"/>
  <p:tag name="KSO_WM_DIAGRAM_COLOR_TRICK" val="1"/>
  <p:tag name="KSO_WM_DIAGRAM_COLOR_TEXT_CAN_REMOVE" val="n"/>
  <p:tag name="KSO_WM_DIAGRAM_MAX_ITEMCNT" val="6"/>
  <p:tag name="KSO_WM_DIAGRAM_MIN_ITEMCNT" val="2"/>
  <p:tag name="KSO_WM_DIAGRAM_VIRTUALLY_FRAME" val="{&quot;height&quot;:295.95000000000005,&quot;width&quot;:956.3499999999999}"/>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3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3_3*n_h_h_x*1_2_1_1"/>
  <p:tag name="KSO_WM_TEMPLATE_CATEGORY" val="diagram"/>
  <p:tag name="KSO_WM_TEMPLATE_INDEX" val="20230963"/>
  <p:tag name="KSO_WM_UNIT_LAYERLEVEL" val="1_1_1_1"/>
  <p:tag name="KSO_WM_TAG_VERSION" val="3.0"/>
  <p:tag name="KSO_WM_UNIT_VALUE" val="80*80"/>
  <p:tag name="KSO_WM_DIAGRAM_GROUP_CODE" val="n1-1"/>
  <p:tag name="KSO_WM_UNIT_TYPE" val="n_h_h_x"/>
  <p:tag name="KSO_WM_UNIT_INDEX" val="1_2_1_1"/>
  <p:tag name="KSO_WM_DIAGRAM_VERSION" val="3"/>
  <p:tag name="KSO_WM_DIAGRAM_COLOR_TRICK" val="1"/>
  <p:tag name="KSO_WM_DIAGRAM_COLOR_TEXT_CAN_REMOVE" val="n"/>
  <p:tag name="KSO_WM_DIAGRAM_MAX_ITEMCNT" val="6"/>
  <p:tag name="KSO_WM_DIAGRAM_MIN_ITEMCNT" val="2"/>
  <p:tag name="KSO_WM_DIAGRAM_VIRTUALLY_FRAME" val="{&quot;height&quot;:295.95000000000005,&quot;width&quot;:956.3499999999999}"/>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0.xml><?xml version="1.0" encoding="utf-8"?>
<p:tagLst xmlns:p="http://schemas.openxmlformats.org/presentationml/2006/main">
  <p:tag name="KSO_WM_SLIDE_ITEM_CNT" val="4"/>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SLIDE_ITEM_CNT" val="4"/>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SLIDE_ITEM_CNT" val="4"/>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SLIDE_ITEM_CNT" val="4"/>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SLIDE_ITEM_CNT" val="4"/>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SLIDE_ITEM_CNT" val="4"/>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31081_1*n_h_i*1_1_1"/>
  <p:tag name="KSO_WM_TEMPLATE_CATEGORY" val="diagram"/>
  <p:tag name="KSO_WM_TEMPLATE_INDEX" val="20231081"/>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94.30000000000007,&quot;width&quot;:804.6}"/>
  <p:tag name="KSO_WM_DIAGRAM_COLOR_MATCH_VALUE" val="{&quot;shape&quot;:{&quot;fill&quot;:{&quot;gradient&quot;:[{&quot;brightness&quot;:0.1899999976158142,&quot;colorType&quot;:1,&quot;foreColorIndex&quot;:5,&quot;pos&quot;:0.4099999964237213,&quot;transparency&quot;:0},{&quot;brightness&quot;:-0.41999998688697815,&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31081_1*n_h_i*1_1_2"/>
  <p:tag name="KSO_WM_TEMPLATE_CATEGORY" val="diagram"/>
  <p:tag name="KSO_WM_TEMPLATE_INDEX" val="20231081"/>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94.30000000000007,&quot;width&quot;:804.6}"/>
  <p:tag name="KSO_WM_DIAGRAM_COLOR_MATCH_VALUE" val="{&quot;shape&quot;:{&quot;fill&quot;:{&quot;gradient&quot;:[{&quot;brightness&quot;:-0.20000000298023224,&quot;colorType&quot;:1,&quot;foreColorIndex&quot;:5,&quot;pos&quot;:0.019999999552965164,&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31081_1*n_h_i*1_1_3"/>
  <p:tag name="KSO_WM_TEMPLATE_CATEGORY" val="diagram"/>
  <p:tag name="KSO_WM_TEMPLATE_INDEX" val="20231081"/>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94.30000000000007,&quot;width&quot;:804.6}"/>
  <p:tag name="KSO_WM_DIAGRAM_COLOR_MATCH_VALUE" val="{&quot;shape&quot;:{&quot;fill&quot;:{&quot;gradient&quot;:[{&quot;brightness&quot;:-0.20000000298023224,&quot;colorType&quot;:1,&quot;foreColorIndex&quot;:5,&quot;pos&quot;:0.019999999552965164,&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6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2_1"/>
  <p:tag name="KSO_WM_UNIT_ID" val="diagram20231081_1*n_h_i*1_2_1"/>
  <p:tag name="KSO_WM_TEMPLATE_CATEGORY" val="diagram"/>
  <p:tag name="KSO_WM_TEMPLATE_INDEX" val="20231081"/>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94.30000000000007,&quot;width&quot;:804.6}"/>
  <p:tag name="KSO_WM_DIAGRAM_COLOR_MATCH_VALUE" val="{&quot;shape&quot;:{&quot;fill&quot;:{&quot;gradient&quot;:[{&quot;brightness&quot;:0.800000011920929,&quot;colorType&quot;:1,&quot;foreColorIndex&quot;:5,&quot;pos&quot;:1,&quot;transparency&quot;:0},{&quot;brightness&quot;:0.800000011920929,&quot;colorType&quot;:1,&quot;foreColorIndex&quot;:5,&quot;pos&quot;:0.41999998688697815,&quot;transparency&quot;:1}],&quot;type&quot;:3},&quot;glow&quot;:{&quot;colorType&quot;:0},&quot;line&quot;:{&quot;gradient&quot;:[{&quot;brightness&quot;:0.5,&quot;colorType&quot;:1,&quot;foreColorIndex&quot;:5,&quot;pos&quot;:0.6499999761581421,&quot;transparency&quot;:0},{&quot;brightness&quot;:0.5,&quot;colorType&quot;:1,&quot;foreColorIndex&quot;:5,&quot;pos&quot;:0.38999998569488525,&quot;transparency&quot;:0},{&quot;brightness&quot;:0.4000000059604645,&quot;colorType&quot;:1,&quot;foreColorIndex&quot;:5,&quot;pos&quot;:1,&quot;transparency&quot;:0},{&quot;brightness&quot;:-0.20000000298023224,&quot;colorType&quot;:1,&quot;foreColorIndex&quot;:5,&quot;pos&quot;:0,&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20231081_1*n_h_i*1_1_4"/>
  <p:tag name="KSO_WM_TEMPLATE_CATEGORY" val="diagram"/>
  <p:tag name="KSO_WM_TEMPLATE_INDEX" val="20231081"/>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94.30000000000007,&quot;width&quot;:804.6}"/>
  <p:tag name="KSO_WM_DIAGRAM_COLOR_MATCH_VALUE" val="{&quot;shape&quot;:{&quot;fill&quot;:{&quot;gradient&quot;:[{&quot;brightness&quot;:-0.20000000298023224,&quot;colorType&quot;:1,&quot;foreColorIndex&quot;:5,&quot;pos&quot;:0.019999999552965164,&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5"/>
  <p:tag name="KSO_WM_UNIT_ID" val="diagram20231081_1*n_h_i*1_1_5"/>
  <p:tag name="KSO_WM_TEMPLATE_CATEGORY" val="diagram"/>
  <p:tag name="KSO_WM_TEMPLATE_INDEX" val="20231081"/>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94.30000000000007,&quot;width&quot;:804.6}"/>
  <p:tag name="KSO_WM_DIAGRAM_COLOR_MATCH_VALUE" val="{&quot;shape&quot;:{&quot;fill&quot;:{&quot;gradient&quot;:[{&quot;brightness&quot;:-0.20000000298023224,&quot;colorType&quot;:1,&quot;foreColorIndex&quot;:5,&quot;pos&quot;:0.019999999552965164,&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6"/>
  <p:tag name="KSO_WM_UNIT_ID" val="diagram20231081_1*n_h_i*1_1_6"/>
  <p:tag name="KSO_WM_TEMPLATE_CATEGORY" val="diagram"/>
  <p:tag name="KSO_WM_TEMPLATE_INDEX" val="20231081"/>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94.30000000000007,&quot;width&quot;:804.6}"/>
  <p:tag name="KSO_WM_DIAGRAM_COLOR_MATCH_VALUE" val="{&quot;shape&quot;:{&quot;fill&quot;:{&quot;gradient&quot;:[{&quot;brightness&quot;:0.800000011920929,&quot;colorType&quot;:1,&quot;foreColorIndex&quot;:5,&quot;pos&quot;:0,&quot;transparency&quot;:0},{&quot;brightness&quot;:0,&quot;colorType&quot;:2,&quot;pos&quot;:0.9800000190734863,&quot;rgb&quot;:&quot;#f2f2f2&quot;,&quot;transparency&quot;:1},{&quot;brightness&quot;:0.8999999761581421,&quot;colorType&quot;:1,&quot;foreColorIndex&quot;:5,&quot;pos&quot;:0.4199999868869781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4.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31081_1*n_h_a*1_1_1"/>
  <p:tag name="KSO_WM_TEMPLATE_CATEGORY" val="diagram"/>
  <p:tag name="KSO_WM_TEMPLATE_INDEX" val="20231081"/>
  <p:tag name="KSO_WM_UNIT_LAYERLEVEL" val="1_1_1"/>
  <p:tag name="KSO_WM_TAG_VERSION" val="3.0"/>
  <p:tag name="KSO_WM_BEAUTIFY_FLAG" val="#wm#"/>
  <p:tag name="KSO_WM_UNIT_PRESET_TEXT" val="单击此处添&#10;加项标题"/>
  <p:tag name="KSO_WM_DIAGRAM_MAX_ITEMCNT" val="6"/>
  <p:tag name="KSO_WM_DIAGRAM_MIN_ITEMCNT" val="2"/>
  <p:tag name="KSO_WM_DIAGRAM_VIRTUALLY_FRAME" val="{&quot;height&quot;:294.30000000000007,&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31081_1*n_h_h_i*1_2_2_1"/>
  <p:tag name="KSO_WM_TEMPLATE_CATEGORY" val="diagram"/>
  <p:tag name="KSO_WM_TEMPLATE_INDEX" val="20231081"/>
  <p:tag name="KSO_WM_UNIT_LAYERLEVEL" val="1_1_1_1"/>
  <p:tag name="KSO_WM_TAG_VERSION" val="3.0"/>
  <p:tag name="KSO_WM_UNIT_LINE_FORE_SCHEMECOLOR_INDEX" val="5"/>
  <p:tag name="KSO_WM_DIAGRAM_MAX_ITEMCNT" val="6"/>
  <p:tag name="KSO_WM_DIAGRAM_MIN_ITEMCNT" val="2"/>
  <p:tag name="KSO_WM_DIAGRAM_VIRTUALLY_FRAME" val="{&quot;height&quot;:294.30000000000007,&quot;width&quot;:804.6}"/>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20231081_1*n_h_h_i*1_2_2_2"/>
  <p:tag name="KSO_WM_TEMPLATE_CATEGORY" val="diagram"/>
  <p:tag name="KSO_WM_TEMPLATE_INDEX" val="20231081"/>
  <p:tag name="KSO_WM_UNIT_LAYERLEVEL" val="1_1_1_1"/>
  <p:tag name="KSO_WM_TAG_VERSION" val="3.0"/>
  <p:tag name="KSO_WM_UNIT_FILL_FORE_SCHEMECOLOR_INDEX" val="5"/>
  <p:tag name="KSO_WM_DIAGRAM_MAX_ITEMCNT" val="6"/>
  <p:tag name="KSO_WM_DIAGRAM_MIN_ITEMCNT" val="2"/>
  <p:tag name="KSO_WM_DIAGRAM_VIRTUALLY_FRAME" val="{&quot;height&quot;:294.30000000000007,&quot;width&quot;:804.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3"/>
  <p:tag name="KSO_WM_UNIT_ID" val="diagram20231081_1*n_h_h_i*1_2_2_3"/>
  <p:tag name="KSO_WM_TEMPLATE_CATEGORY" val="diagram"/>
  <p:tag name="KSO_WM_TEMPLATE_INDEX" val="20231081"/>
  <p:tag name="KSO_WM_UNIT_LAYERLEVEL" val="1_1_1_1"/>
  <p:tag name="KSO_WM_TAG_VERSION" val="3.0"/>
  <p:tag name="KSO_WM_UNIT_FILL_FORE_SCHEMECOLOR_INDEX" val="5"/>
  <p:tag name="KSO_WM_DIAGRAM_MAX_ITEMCNT" val="6"/>
  <p:tag name="KSO_WM_DIAGRAM_MIN_ITEMCNT" val="2"/>
  <p:tag name="KSO_WM_DIAGRAM_VIRTUALLY_FRAME" val="{&quot;height&quot;:294.30000000000007,&quot;width&quot;:804.6}"/>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x"/>
  <p:tag name="KSO_WM_UNIT_INDEX" val="1_2_2_4"/>
  <p:tag name="KSO_WM_UNIT_ID" val="diagram20231081_1*n_h_h_x*1_2_2_4"/>
  <p:tag name="KSO_WM_TEMPLATE_CATEGORY" val="diagram"/>
  <p:tag name="KSO_WM_TEMPLATE_INDEX" val="20231081"/>
  <p:tag name="KSO_WM_UNIT_LAYERLEVEL" val="1_1_1_1"/>
  <p:tag name="KSO_WM_TAG_VERSION" val="3.0"/>
  <p:tag name="KSO_WM_UNIT_VALUE" val="60*60"/>
  <p:tag name="KSO_WM_DIAGRAM_MAX_ITEMCNT" val="6"/>
  <p:tag name="KSO_WM_DIAGRAM_MIN_ITEMCNT" val="2"/>
  <p:tag name="KSO_WM_DIAGRAM_VIRTUALLY_FRAME" val="{&quot;height&quot;:294.30000000000007,&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26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UNIT_ID" val="diagram20231081_1*n_h_h_a*1_2_2_1"/>
  <p:tag name="KSO_WM_TEMPLATE_CATEGORY" val="diagram"/>
  <p:tag name="KSO_WM_TEMPLATE_INDEX" val="20231081"/>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PRESET_TEXT" val="添加项标题"/>
  <p:tag name="KSO_WM_UNIT_TEXT_FILL_FORE_SCHEMECOLOR_INDEX" val="5"/>
  <p:tag name="KSO_WM_DIAGRAM_MAX_ITEMCNT" val="6"/>
  <p:tag name="KSO_WM_DIAGRAM_MIN_ITEMCNT" val="2"/>
  <p:tag name="KSO_WM_DIAGRAM_VIRTUALLY_FRAME" val="{&quot;height&quot;:294.30000000000007,&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7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1081_1*n_h_h_f*1_2_2_1"/>
  <p:tag name="KSO_WM_TEMPLATE_CATEGORY" val="diagram"/>
  <p:tag name="KSO_WM_TEMPLATE_INDEX" val="20231081"/>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PRESET_TEXT" val="单击此处输入你的智能图&#10;形项正文"/>
  <p:tag name="KSO_WM_DIAGRAM_MAX_ITEMCNT" val="6"/>
  <p:tag name="KSO_WM_DIAGRAM_MIN_ITEMCNT" val="2"/>
  <p:tag name="KSO_WM_DIAGRAM_VIRTUALLY_FRAME" val="{&quot;height&quot;:294.30000000000007,&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7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1081_1*n_h_h_i*1_2_1_1"/>
  <p:tag name="KSO_WM_TEMPLATE_CATEGORY" val="diagram"/>
  <p:tag name="KSO_WM_TEMPLATE_INDEX" val="20231081"/>
  <p:tag name="KSO_WM_UNIT_LAYERLEVEL" val="1_1_1_1"/>
  <p:tag name="KSO_WM_TAG_VERSION" val="3.0"/>
  <p:tag name="KSO_WM_UNIT_LINE_FORE_SCHEMECOLOR_INDEX" val="5"/>
  <p:tag name="KSO_WM_DIAGRAM_MAX_ITEMCNT" val="6"/>
  <p:tag name="KSO_WM_DIAGRAM_MIN_ITEMCNT" val="2"/>
  <p:tag name="KSO_WM_DIAGRAM_VIRTUALLY_FRAME" val="{&quot;height&quot;:294.30000000000007,&quot;width&quot;:804.6}"/>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7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231081_1*n_h_h_i*1_2_1_2"/>
  <p:tag name="KSO_WM_TEMPLATE_CATEGORY" val="diagram"/>
  <p:tag name="KSO_WM_TEMPLATE_INDEX" val="20231081"/>
  <p:tag name="KSO_WM_UNIT_LAYERLEVEL" val="1_1_1_1"/>
  <p:tag name="KSO_WM_TAG_VERSION" val="3.0"/>
  <p:tag name="KSO_WM_UNIT_FILL_FORE_SCHEMECOLOR_INDEX" val="5"/>
  <p:tag name="KSO_WM_DIAGRAM_MAX_ITEMCNT" val="6"/>
  <p:tag name="KSO_WM_DIAGRAM_MIN_ITEMCNT" val="2"/>
  <p:tag name="KSO_WM_DIAGRAM_VIRTUALLY_FRAME" val="{&quot;height&quot;:294.30000000000007,&quot;width&quot;:804.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7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3"/>
  <p:tag name="KSO_WM_UNIT_ID" val="diagram20231081_1*n_h_h_i*1_2_1_3"/>
  <p:tag name="KSO_WM_TEMPLATE_CATEGORY" val="diagram"/>
  <p:tag name="KSO_WM_TEMPLATE_INDEX" val="20231081"/>
  <p:tag name="KSO_WM_UNIT_LAYERLEVEL" val="1_1_1_1"/>
  <p:tag name="KSO_WM_TAG_VERSION" val="3.0"/>
  <p:tag name="KSO_WM_UNIT_FILL_FORE_SCHEMECOLOR_INDEX" val="5"/>
  <p:tag name="KSO_WM_DIAGRAM_MAX_ITEMCNT" val="6"/>
  <p:tag name="KSO_WM_DIAGRAM_MIN_ITEMCNT" val="2"/>
  <p:tag name="KSO_WM_DIAGRAM_VIRTUALLY_FRAME" val="{&quot;height&quot;:294.30000000000007,&quot;width&quot;:804.6}"/>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7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UNIT_ID" val="diagram20231081_1*n_h_h_a*1_2_1_1"/>
  <p:tag name="KSO_WM_TEMPLATE_CATEGORY" val="diagram"/>
  <p:tag name="KSO_WM_TEMPLATE_INDEX" val="20231081"/>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PRESET_TEXT" val="添加项标题"/>
  <p:tag name="KSO_WM_UNIT_TEXT_FILL_FORE_SCHEMECOLOR_INDEX" val="5"/>
  <p:tag name="KSO_WM_DIAGRAM_MAX_ITEMCNT" val="6"/>
  <p:tag name="KSO_WM_DIAGRAM_MIN_ITEMCNT" val="2"/>
  <p:tag name="KSO_WM_DIAGRAM_VIRTUALLY_FRAME" val="{&quot;height&quot;:294.30000000000007,&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7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1081_1*n_h_h_f*1_2_1_1"/>
  <p:tag name="KSO_WM_TEMPLATE_CATEGORY" val="diagram"/>
  <p:tag name="KSO_WM_TEMPLATE_INDEX" val="20231081"/>
  <p:tag name="KSO_WM_UNIT_LAYERLEVEL" val="1_1_1_1"/>
  <p:tag name="KSO_WM_TAG_VERSION" val="3.0"/>
  <p:tag name="KSO_WM_BEAUTIFY_FLAG" val="#wm#"/>
  <p:tag name="KSO_WM_DIAGRAM_VERSION" val="3"/>
  <p:tag name="KSO_WM_DIAGRAM_COLOR_TRICK" val="1"/>
  <p:tag name="KSO_WM_DIAGRAM_COLOR_TEXT_CAN_REMOVE" val="n"/>
  <p:tag name="KSO_WM_DIAGRAM_GROUP_CODE" val="n1-1"/>
  <p:tag name="KSO_WM_UNIT_PRESET_TEXT" val="单击此处输入你的智能图&#10;形项正文"/>
  <p:tag name="KSO_WM_DIAGRAM_MAX_ITEMCNT" val="6"/>
  <p:tag name="KSO_WM_DIAGRAM_MIN_ITEMCNT" val="2"/>
  <p:tag name="KSO_WM_DIAGRAM_VIRTUALLY_FRAME" val="{&quot;height&quot;:294.30000000000007,&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7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x"/>
  <p:tag name="KSO_WM_UNIT_INDEX" val="1_2_1_4"/>
  <p:tag name="KSO_WM_UNIT_ID" val="diagram20231081_1*n_h_h_x*1_2_1_4"/>
  <p:tag name="KSO_WM_TEMPLATE_CATEGORY" val="diagram"/>
  <p:tag name="KSO_WM_TEMPLATE_INDEX" val="20231081"/>
  <p:tag name="KSO_WM_UNIT_LAYERLEVEL" val="1_1_1_1"/>
  <p:tag name="KSO_WM_TAG_VERSION" val="3.0"/>
  <p:tag name="KSO_WM_UNIT_VALUE" val="60*60"/>
  <p:tag name="KSO_WM_DIAGRAM_MAX_ITEMCNT" val="6"/>
  <p:tag name="KSO_WM_DIAGRAM_MIN_ITEMCNT" val="2"/>
  <p:tag name="KSO_WM_DIAGRAM_VIRTUALLY_FRAME" val="{&quot;height&quot;:294.30000000000007,&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277.xml><?xml version="1.0" encoding="utf-8"?>
<p:tagLst xmlns:p="http://schemas.openxmlformats.org/presentationml/2006/main">
  <p:tag name="KSO_WM_SLIDE_ITEM_CNT" val="4"/>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80.xml><?xml version="1.0" encoding="utf-8"?>
<p:tagLst xmlns:p="http://schemas.openxmlformats.org/presentationml/2006/main">
  <p:tag name="KSO_WM_SLIDE_ITEM_CNT" val="4"/>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ISPRING_RESOURCE_PATHS_HASH_2" val="604b33db82748a16e951dcaecf34dec11d7d14a"/>
  <p:tag name="COMMONDATA" val="eyJoZGlkIjoiYzY5ODhjMDZhMmI3ZmFmMjk2MjRjNDg1M2Q0ZjhiZjUifQ=="/>
  <p:tag name="KSO_WPP_MARK_KEY" val="ff3b45bd-14e9-442e-95a8-29c75db7df00"/>
  <p:tag name="commondata" val="eyJoZGlkIjoiYjBiNTZkZGNhYzk1M2RkZjg5NTAxMzk3MTQ4MDg5OTQifQ=="/>
  <p:tag name="resource_record_key" val="{&quot;13&quot;:[19951219],&quot;70&quot;:[3314617,3318323,3314432,3316430,3314314,3314312]}"/>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40_3*l_h_i*1_4_2"/>
  <p:tag name="KSO_WM_TEMPLATE_CATEGORY" val="diagram"/>
  <p:tag name="KSO_WM_TEMPLATE_INDEX" val="20231440"/>
  <p:tag name="KSO_WM_UNIT_LAYERLEVEL" val="1_1_1"/>
  <p:tag name="KSO_WM_TAG_VERSION" val="3.0"/>
  <p:tag name="KSO_WM_BEAUTIFY_FLAG" val="#wm#"/>
  <p:tag name="KSO_WM_DIAGRAM_GROUP_CODE" val="l1-1"/>
  <p:tag name="KSO_WM_UNIT_TYPE" val="l_h_i"/>
  <p:tag name="KSO_WM_UNIT_INDEX" val="1_4_2"/>
  <p:tag name="KSO_WM_DIAGRAM_VERSION" val="3"/>
  <p:tag name="KSO_WM_DIAGRAM_COLOR_TRICK" val="1"/>
  <p:tag name="KSO_WM_DIAGRAM_COLOR_TEXT_CAN_REMOVE" val="n"/>
  <p:tag name="KSO_WM_DIAGRAM_MAX_ITEMCNT" val="6"/>
  <p:tag name="KSO_WM_DIAGRAM_MIN_ITEMCNT" val="2"/>
  <p:tag name="KSO_WM_DIAGRAM_VIRTUALLY_FRAME" val="{&quot;height&quot;:290.88515437417163,&quot;width&quot;:785.9491001570848}"/>
  <p:tag name="KSO_WM_DIAGRAM_COLOR_MATCH_VALUE" val="{&quot;shape&quot;:{&quot;fill&quot;:{&quot;type&quot;:0},&quot;glow&quot;:{&quot;colorType&quot;:0},&quot;line&quot;:{&quot;gradient&quot;:[{&quot;brightness&quot;:0,&quot;colorType&quot;:1,&quot;foreColorIndex&quot;:5,&quot;pos&quot;:0,&quot;transparency&quot;:0.8899999856948853},{&quot;brightness&quot;:0,&quot;colorType&quot;:1,&quot;foreColorIndex&quot;:5,&quot;pos&quot;:1,&quot;transparency&quot;:1}],&quot;type&quot;:2},&quot;shadow&quot;:{&quot;brightness&quot;:0,&quot;colorType&quot;:1,&quot;foreColorIndex&quot;:5,&quot;transparency&quot;:0.8299999833106995},&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40_3*l_h_i*1_3_2"/>
  <p:tag name="KSO_WM_TEMPLATE_CATEGORY" val="diagram"/>
  <p:tag name="KSO_WM_TEMPLATE_INDEX" val="20231440"/>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0.88515437417163,&quot;width&quot;:785.9491001570848}"/>
  <p:tag name="KSO_WM_DIAGRAM_COLOR_MATCH_VALUE" val="{&quot;shape&quot;:{&quot;fill&quot;:{&quot;gradient&quot;:[{&quot;brightness&quot;:0.800000011920929,&quot;colorType&quot;:1,&quot;foreColorIndex&quot;:5,&quot;pos&quot;:1,&quot;transparency&quot;:0.8999999761581421},{&quot;brightness&quot;:0.800000011920929,&quot;colorType&quot;:1,&quot;foreColorIndex&quot;:5,&quot;pos&quot;:0,&quot;transparency&quot;:0.600000023841857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40_3*l_h_i*1_2_2"/>
  <p:tag name="KSO_WM_TEMPLATE_CATEGORY" val="diagram"/>
  <p:tag name="KSO_WM_TEMPLATE_INDEX" val="20231440"/>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6"/>
  <p:tag name="KSO_WM_DIAGRAM_MIN_ITEMCNT" val="2"/>
  <p:tag name="KSO_WM_DIAGRAM_VIRTUALLY_FRAME" val="{&quot;height&quot;:290.88515437417163,&quot;width&quot;:785.9491001570848}"/>
  <p:tag name="KSO_WM_DIAGRAM_COLOR_MATCH_VALUE" val="{&quot;shape&quot;:{&quot;fill&quot;:{&quot;type&quot;:0},&quot;glow&quot;:{&quot;colorType&quot;:0},&quot;line&quot;:{&quot;gradient&quot;:[{&quot;brightness&quot;:0,&quot;colorType&quot;:1,&quot;foreColorIndex&quot;:5,&quot;pos&quot;:0,&quot;transparency&quot;:0.8899999856948853},{&quot;brightness&quot;:0,&quot;colorType&quot;:1,&quot;foreColorIndex&quot;:5,&quot;pos&quot;:1,&quot;transparency&quot;:1}],&quot;type&quot;:2},&quot;shadow&quot;:{&quot;brightness&quot;:0,&quot;colorType&quot;:1,&quot;foreColorIndex&quot;:5,&quot;transparency&quot;:0.8299999833106995},&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40_3*l_h_i*1_1_1"/>
  <p:tag name="KSO_WM_TEMPLATE_CATEGORY" val="diagram"/>
  <p:tag name="KSO_WM_TEMPLATE_INDEX" val="20231440"/>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0.88515437417163,&quot;width&quot;:785.9491001570848}"/>
  <p:tag name="KSO_WM_DIAGRAM_COLOR_MATCH_VALUE" val="{&quot;shape&quot;:{&quot;fill&quot;:{&quot;gradient&quot;:[{&quot;brightness&quot;:-0.25,&quot;colorType&quot;:1,&quot;foreColorIndex&quot;:5,&quot;pos&quot;:0.14000000059604645,&quot;transparency&quot;:0},{&quot;brightness&quot;:0.4000000059604645,&quot;colorType&quot;:1,&quot;foreColorIndex&quot;:5,&quot;pos&quot;:1,&quot;transparency&quot;:0},{&quot;brightness&quot;:0,&quot;colorType&quot;:1,&quot;foreColorIndex&quot;:5,&quot;pos&quot;:0.6100000143051147,&quot;transparency&quot;:0}],&quot;type&quot;:3},&quot;glow&quot;:{&quot;colorType&quot;:0},&quot;line&quot;:{&quot;type&quot;:0},&quot;shadow&quot;:{&quot;brightness&quot;:0,&quot;colorType&quot;:1,&quot;foreColorIndex&quot;:5,&quot;transparency&quot;:0.8299999833106995},&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40_3*l_h_i*1_2_1"/>
  <p:tag name="KSO_WM_TEMPLATE_CATEGORY" val="diagram"/>
  <p:tag name="KSO_WM_TEMPLATE_INDEX" val="20231440"/>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290.88515437417163,&quot;width&quot;:785.9491001570848}"/>
  <p:tag name="KSO_WM_DIAGRAM_COLOR_MATCH_VALUE" val="{&quot;shape&quot;:{&quot;fill&quot;:{&quot;solid&quot;:{&quot;brightness&quot;:0,&quot;colorType&quot;:2,&quot;rgb&quot;:&quot;#ffffff&quot;,&quot;transparency&quot;:0},&quot;type&quot;:1},&quot;glow&quot;:{&quot;colorType&quot;:0},&quot;line&quot;:{&quot;gradient&quot;:[{&quot;brightness&quot;:0.4000000059604645,&quot;colorType&quot;:1,&quot;foreColorIndex&quot;:5,&quot;pos&quot;:0,&quot;transparency&quot;:0},{&quot;brightness&quot;:-0.25,&quot;colorType&quot;:1,&quot;foreColorIndex&quot;:5,&quot;pos&quot;:1,&quot;transparency&quot;:0}],&quot;type&quot;:2},&quot;shadow&quot;:{&quot;brightness&quot;:0,&quot;colorType&quot;:1,&quot;foreColorIndex&quot;:5,&quot;transparency&quot;:0.8299999833106995},&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40_3*l_h_i*1_3_1"/>
  <p:tag name="KSO_WM_TEMPLATE_CATEGORY" val="diagram"/>
  <p:tag name="KSO_WM_TEMPLATE_INDEX" val="20231440"/>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0.88515437417163,&quot;width&quot;:785.9491001570848}"/>
  <p:tag name="KSO_WM_DIAGRAM_COLOR_MATCH_VALUE" val="{&quot;shape&quot;:{&quot;fill&quot;:{&quot;gradient&quot;:[{&quot;brightness&quot;:-0.25,&quot;colorType&quot;:1,&quot;foreColorIndex&quot;:5,&quot;pos&quot;:0.14000000059604645,&quot;transparency&quot;:0},{&quot;brightness&quot;:0.4000000059604645,&quot;colorType&quot;:1,&quot;foreColorIndex&quot;:5,&quot;pos&quot;:1,&quot;transparency&quot;:0},{&quot;brightness&quot;:0,&quot;colorType&quot;:1,&quot;foreColorIndex&quot;:5,&quot;pos&quot;:0.6100000143051147,&quot;transparency&quot;:0}],&quot;type&quot;:3},&quot;glow&quot;:{&quot;colorType&quot;:0},&quot;line&quot;:{&quot;type&quot;:0},&quot;shadow&quot;:{&quot;brightness&quot;:0,&quot;colorType&quot;:1,&quot;foreColorIndex&quot;:5,&quot;transparency&quot;:0.8299999833106995},&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40_3*l_h_i*1_4_1"/>
  <p:tag name="KSO_WM_TEMPLATE_CATEGORY" val="diagram"/>
  <p:tag name="KSO_WM_TEMPLATE_INDEX" val="20231440"/>
  <p:tag name="KSO_WM_UNIT_LAYERLEVEL" val="1_1_1"/>
  <p:tag name="KSO_WM_TAG_VERSION" val="3.0"/>
  <p:tag name="KSO_WM_BEAUTIFY_FLAG" val="#wm#"/>
  <p:tag name="KSO_WM_DIAGRAM_GROUP_CODE" val="l1-1"/>
  <p:tag name="KSO_WM_UNIT_TYPE" val="l_h_i"/>
  <p:tag name="KSO_WM_UNIT_INDEX" val="1_4_1"/>
  <p:tag name="KSO_WM_DIAGRAM_VERSION" val="3"/>
  <p:tag name="KSO_WM_DIAGRAM_COLOR_TRICK" val="1"/>
  <p:tag name="KSO_WM_DIAGRAM_COLOR_TEXT_CAN_REMOVE" val="n"/>
  <p:tag name="KSO_WM_DIAGRAM_MAX_ITEMCNT" val="6"/>
  <p:tag name="KSO_WM_DIAGRAM_MIN_ITEMCNT" val="2"/>
  <p:tag name="KSO_WM_DIAGRAM_VIRTUALLY_FRAME" val="{&quot;height&quot;:290.88515437417163,&quot;width&quot;:785.9491001570848}"/>
  <p:tag name="KSO_WM_DIAGRAM_COLOR_MATCH_VALUE" val="{&quot;shape&quot;:{&quot;fill&quot;:{&quot;solid&quot;:{&quot;brightness&quot;:0,&quot;colorType&quot;:2,&quot;rgb&quot;:&quot;#ffffff&quot;,&quot;transparency&quot;:0},&quot;type&quot;:1},&quot;glow&quot;:{&quot;colorType&quot;:0},&quot;line&quot;:{&quot;gradient&quot;:[{&quot;brightness&quot;:0.4000000059604645,&quot;colorType&quot;:1,&quot;foreColorIndex&quot;:5,&quot;pos&quot;:0,&quot;transparency&quot;:0},{&quot;brightness&quot;:-0.25,&quot;colorType&quot;:1,&quot;foreColorIndex&quot;:5,&quot;pos&quot;:1,&quot;transparency&quot;:0}],&quot;type&quot;:2},&quot;shadow&quot;:{&quot;brightness&quot;:0,&quot;colorType&quot;:1,&quot;foreColorIndex&quot;:5,&quot;transparency&quot;:0.8299999833106995},&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40_3*l_h_x*1_4_1"/>
  <p:tag name="KSO_WM_TEMPLATE_CATEGORY" val="diagram"/>
  <p:tag name="KSO_WM_TEMPLATE_INDEX" val="20231440"/>
  <p:tag name="KSO_WM_UNIT_LAYERLEVEL" val="1_1_1"/>
  <p:tag name="KSO_WM_TAG_VERSION" val="3.0"/>
  <p:tag name="KSO_WM_BEAUTIFY_FLAG" val="#wm#"/>
  <p:tag name="KSO_WM_UNIT_VALUE" val="60*60"/>
  <p:tag name="KSO_WM_DIAGRAM_GROUP_CODE" val="l1-1"/>
  <p:tag name="KSO_WM_UNIT_TYPE" val="l_h_x"/>
  <p:tag name="KSO_WM_UNIT_INDEX" val="1_4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0.88515437417163,&quot;width&quot;:785.9491001570848}"/>
  <p:tag name="KSO_WM_DIAGRAM_COLOR_MATCH_VALUE" val="{&quot;shape&quot;:{&quot;fill&quot;:{&quot;gradient&quot;:[{&quot;brightness&quot;:-0.25,&quot;colorType&quot;:1,&quot;foreColorIndex&quot;:5,&quot;pos&quot;:0.9930099844932556,&quot;transparency&quot;:0},{&quot;brightness&quot;:0.4000000059604645,&quot;colorType&quot;:1,&quot;foreColorIndex&quot;:5,&quot;pos&quot;:0,&quot;transparency&quot;:0},{&quot;brightness&quot;:0,&quot;colorType&quot;:1,&quot;foreColorIndex&quot;:5,&quot;pos&quot;:0.6800000071525574,&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40_3*l_h_x*1_2_1"/>
  <p:tag name="KSO_WM_TEMPLATE_CATEGORY" val="diagram"/>
  <p:tag name="KSO_WM_TEMPLATE_INDEX" val="20231440"/>
  <p:tag name="KSO_WM_UNIT_LAYERLEVEL" val="1_1_1"/>
  <p:tag name="KSO_WM_TAG_VERSION" val="3.0"/>
  <p:tag name="KSO_WM_BEAUTIFY_FLAG" val="#wm#"/>
  <p:tag name="KSO_WM_UNIT_VALUE" val="55*60"/>
  <p:tag name="KSO_WM_DIAGRAM_GROUP_CODE" val="l1-1"/>
  <p:tag name="KSO_WM_UNIT_TYPE" val="l_h_x"/>
  <p:tag name="KSO_WM_UNIT_INDEX" val="1_2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0.88515437417163,&quot;width&quot;:785.9491001570848}"/>
  <p:tag name="KSO_WM_DIAGRAM_COLOR_MATCH_VALUE" val="{&quot;shape&quot;:{&quot;fill&quot;:{&quot;gradient&quot;:[{&quot;brightness&quot;:-0.25,&quot;colorType&quot;:1,&quot;foreColorIndex&quot;:5,&quot;pos&quot;:0.9930099844932556,&quot;transparency&quot;:0},{&quot;brightness&quot;:0.4000000059604645,&quot;colorType&quot;:1,&quot;foreColorIndex&quot;:5,&quot;pos&quot;:0,&quot;transparency&quot;:0},{&quot;brightness&quot;:0,&quot;colorType&quot;:1,&quot;foreColorIndex&quot;:5,&quot;pos&quot;:0.6800000071525574,&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40_3*l_h_x*1_3_1"/>
  <p:tag name="KSO_WM_TEMPLATE_CATEGORY" val="diagram"/>
  <p:tag name="KSO_WM_TEMPLATE_INDEX" val="20231440"/>
  <p:tag name="KSO_WM_UNIT_LAYERLEVEL" val="1_1_1"/>
  <p:tag name="KSO_WM_TAG_VERSION" val="3.0"/>
  <p:tag name="KSO_WM_BEAUTIFY_FLAG" val="#wm#"/>
  <p:tag name="KSO_WM_UNIT_VALUE" val="60*62"/>
  <p:tag name="KSO_WM_DIAGRAM_GROUP_CODE" val="l1-1"/>
  <p:tag name="KSO_WM_UNIT_TYPE" val="l_h_x"/>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290.88515437417163,&quot;width&quot;:785.9491001570848}"/>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20000000298023224}],&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40_3*l_h_x*1_1_1"/>
  <p:tag name="KSO_WM_TEMPLATE_CATEGORY" val="diagram"/>
  <p:tag name="KSO_WM_TEMPLATE_INDEX" val="20231440"/>
  <p:tag name="KSO_WM_UNIT_LAYERLEVEL" val="1_1_1"/>
  <p:tag name="KSO_WM_TAG_VERSION" val="3.0"/>
  <p:tag name="KSO_WM_BEAUTIFY_FLAG" val="#wm#"/>
  <p:tag name="KSO_WM_UNIT_VALUE" val="60*60"/>
  <p:tag name="KSO_WM_DIAGRAM_GROUP_CODE" val="l1-1"/>
  <p:tag name="KSO_WM_UNIT_TYPE" val="l_h_x"/>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290.88515437417163,&quot;width&quot;:785.9491001570848}"/>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20000000298023224}],&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40_3*l_i*1_1"/>
  <p:tag name="KSO_WM_TEMPLATE_CATEGORY" val="diagram"/>
  <p:tag name="KSO_WM_TEMPLATE_INDEX" val="20231440"/>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0.88515437417163,&quot;width&quot;:785.9491001570848}"/>
  <p:tag name="KSO_WM_DIAGRAM_COLOR_MATCH_VALUE" val="{&quot;shape&quot;:{&quot;fill&quot;:{&quot;gradient&quot;:[{&quot;brightness&quot;:0.800000011920929,&quot;colorType&quot;:1,&quot;foreColorIndex&quot;:5,&quot;pos&quot;:1,&quot;transparency&quot;:0.8999999761581421},{&quot;brightness&quot;:0.800000011920929,&quot;colorType&quot;:1,&quot;foreColorIndex&quot;:5,&quot;pos&quot;:0,&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40_3*l_i*1_2"/>
  <p:tag name="KSO_WM_TEMPLATE_CATEGORY" val="diagram"/>
  <p:tag name="KSO_WM_TEMPLATE_INDEX" val="20231440"/>
  <p:tag name="KSO_WM_UNIT_LAYERLEVEL" val="1_1"/>
  <p:tag name="KSO_WM_TAG_VERSION" val="3.0"/>
  <p:tag name="KSO_WM_BEAUTIFY_FLAG" val="#wm#"/>
  <p:tag name="KSO_WM_DIAGRAM_GROUP_CODE" val="l1-1"/>
  <p:tag name="KSO_WM_UNIT_TYPE" val="l_i"/>
  <p:tag name="KSO_WM_UNIT_INDEX" val="1_2"/>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0.88515437417163,&quot;width&quot;:785.9491001570848}"/>
  <p:tag name="KSO_WM_DIAGRAM_COLOR_MATCH_VALUE" val="{&quot;shape&quot;:{&quot;fill&quot;:{&quot;gradient&quot;:[{&quot;brightness&quot;:0.800000011920929,&quot;colorType&quot;:1,&quot;foreColorIndex&quot;:5,&quot;pos&quot;:1,&quot;transparency&quot;:0.8999999761581421},{&quot;brightness&quot;:0.800000011920929,&quot;colorType&quot;:1,&quot;foreColorIndex&quot;:5,&quot;pos&quot;:0,&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heme/theme1.xml><?xml version="1.0" encoding="utf-8"?>
<a:theme xmlns:a="http://schemas.openxmlformats.org/drawingml/2006/main" name="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8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9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4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5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6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7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38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9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40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5254</Words>
  <Application>WPS 演示</Application>
  <PresentationFormat>全屏显示(16:9)</PresentationFormat>
  <Paragraphs>474</Paragraphs>
  <Slides>56</Slides>
  <Notes>5</Notes>
  <HiddenSlides>0</HiddenSlides>
  <MMClips>0</MMClips>
  <ScaleCrop>false</ScaleCrop>
  <HeadingPairs>
    <vt:vector size="6" baseType="variant">
      <vt:variant>
        <vt:lpstr>已用的字体</vt:lpstr>
      </vt:variant>
      <vt:variant>
        <vt:i4>9</vt:i4>
      </vt:variant>
      <vt:variant>
        <vt:lpstr>主题</vt:lpstr>
      </vt:variant>
      <vt:variant>
        <vt:i4>41</vt:i4>
      </vt:variant>
      <vt:variant>
        <vt:lpstr>幻灯片标题</vt:lpstr>
      </vt:variant>
      <vt:variant>
        <vt:i4>56</vt:i4>
      </vt:variant>
    </vt:vector>
  </HeadingPairs>
  <TitlesOfParts>
    <vt:vector size="106" baseType="lpstr">
      <vt:lpstr>Arial</vt:lpstr>
      <vt:lpstr>宋体</vt:lpstr>
      <vt:lpstr>Wingdings</vt:lpstr>
      <vt:lpstr>Arial</vt:lpstr>
      <vt:lpstr>微软雅黑</vt:lpstr>
      <vt:lpstr>Wingdings</vt:lpstr>
      <vt:lpstr>+中文标题</vt:lpstr>
      <vt:lpstr>Segoe Print</vt:lpstr>
      <vt:lpstr>Arial Unicode MS</vt:lpstr>
      <vt:lpstr>Office 主题</vt:lpstr>
      <vt:lpstr>2_Office 主题</vt:lpstr>
      <vt:lpstr>1_Office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15_Office 主题</vt:lpstr>
      <vt:lpstr>16_Office 主题</vt:lpstr>
      <vt:lpstr>17_Office 主题</vt:lpstr>
      <vt:lpstr>18_Office 主题</vt:lpstr>
      <vt:lpstr>19_Office 主题</vt:lpstr>
      <vt:lpstr>20_Office 主题</vt:lpstr>
      <vt:lpstr>21_Office 主题</vt:lpstr>
      <vt:lpstr>22_Office 主题</vt:lpstr>
      <vt:lpstr>23_Office 主题</vt:lpstr>
      <vt:lpstr>24_Office 主题</vt:lpstr>
      <vt:lpstr>25_Office 主题</vt:lpstr>
      <vt:lpstr>26_Office 主题</vt:lpstr>
      <vt:lpstr>27_Office 主题</vt:lpstr>
      <vt:lpstr>28_Office 主题</vt:lpstr>
      <vt:lpstr>29_Office 主题</vt:lpstr>
      <vt:lpstr>30_Office 主题</vt:lpstr>
      <vt:lpstr>31_Office 主题</vt:lpstr>
      <vt:lpstr>32_Office 主题</vt:lpstr>
      <vt:lpstr>33_Office 主题</vt:lpstr>
      <vt:lpstr>34_Office 主题</vt:lpstr>
      <vt:lpstr>35_Office 主题</vt:lpstr>
      <vt:lpstr>36_Office 主题</vt:lpstr>
      <vt:lpstr>37_Office 主题</vt:lpstr>
      <vt:lpstr>38_Office 主题</vt:lpstr>
      <vt:lpstr>39_Office 主题</vt:lpstr>
      <vt:lpstr>40_Office 主题</vt:lpstr>
      <vt:lpstr>PowerPoint 演示文稿</vt:lpstr>
      <vt:lpstr>PowerPoint 演示文稿</vt:lpstr>
      <vt:lpstr>PowerPoint 演示文稿</vt:lpstr>
      <vt:lpstr>大数据在金融科技公司的应用</vt:lpstr>
      <vt:lpstr>金融科技细分领域分析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案例学习 京东“风控超脑”</vt:lpstr>
      <vt:lpstr>大数据未来发展趋势</vt:lpstr>
      <vt:lpstr>PowerPoint 演示文稿</vt:lpstr>
      <vt:lpstr>PowerPoint 演示文稿</vt:lpstr>
      <vt:lpstr>PowerPoint 演示文稿</vt:lpstr>
      <vt:lpstr>PowerPoint 演示文稿</vt:lpstr>
      <vt:lpstr>大数据在三方支付平台反洗钱的应用</vt:lpstr>
      <vt:lpstr>大数据在三方支付平台反洗钱的应用</vt:lpstr>
      <vt:lpstr>大数据在三方支付平台反洗钱的应用</vt:lpstr>
      <vt:lpstr>大数据在三方支付平台反洗钱的应用</vt:lpstr>
      <vt:lpstr>大数据在三方支付平台反洗钱的应用</vt:lpstr>
      <vt:lpstr>大数据在三方支付平台反洗钱的应用</vt:lpstr>
      <vt:lpstr>大数据在三方支付平台反洗钱的应用</vt:lpstr>
      <vt:lpstr>大数据在三方支付平台反欺诈的应用</vt:lpstr>
      <vt:lpstr>大数据在三方支付平台反欺诈的应用</vt:lpstr>
      <vt:lpstr>大数据在三方支付平台反洗钱的应用</vt:lpstr>
      <vt:lpstr>大数据在三方支付平台反洗钱的应用</vt:lpstr>
      <vt:lpstr>大数据在三方支付平台反洗钱的应用</vt:lpstr>
      <vt:lpstr>实战演练：第三方支付风控</vt:lpstr>
      <vt:lpstr>PowerPoint 演示文稿</vt:lpstr>
      <vt:lpstr>PowerPoint 演示文稿</vt:lpstr>
      <vt:lpstr>PowerPoint 演示文稿</vt:lpstr>
      <vt:lpstr>PowerPoint 演示文稿</vt:lpstr>
      <vt:lpstr>消费金融涵义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案例学习 某消费金融公司M信贷风控流程</vt:lpstr>
      <vt:lpstr>案例学习 某消费金融公司M信贷风控流程</vt:lpstr>
      <vt:lpstr>案例学习 大数据在“百度有钱花”的应用</vt:lpstr>
      <vt:lpstr>大数据在“百度有钱花”的应用</vt:lpstr>
      <vt:lpstr>大数据在“百度有钱花”反欺诈中的应用</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r</cp:lastModifiedBy>
  <cp:revision>682</cp:revision>
  <dcterms:created xsi:type="dcterms:W3CDTF">2017-08-18T02:25:00Z</dcterms:created>
  <dcterms:modified xsi:type="dcterms:W3CDTF">2024-02-05T12:10:33Z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C0BBCB805C2549BA98100EC8230FEEB2_13</vt:lpwstr>
  </property>
  <property fmtid="{D5CDD505-2E9C-101B-9397-08002B2CF9AE}" pid="3" name="KSOProductBuildVer">
    <vt:lpwstr>2052-12.1.0.16250</vt:lpwstr>
  </property>
</Properties>
</file>